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sldIdLst>
    <p:sldId id="261" r:id="rId5"/>
    <p:sldId id="289" r:id="rId6"/>
    <p:sldId id="284" r:id="rId7"/>
    <p:sldId id="288" r:id="rId8"/>
    <p:sldId id="287" r:id="rId9"/>
    <p:sldId id="286" r:id="rId10"/>
    <p:sldId id="291" r:id="rId11"/>
    <p:sldId id="285" r:id="rId12"/>
    <p:sldId id="29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70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E58D60-CDF9-8F01-0B75-B87D6BCFED3C}" v="37" dt="2026-07-14T17:08:39.422"/>
    <p1510:client id="{47222962-C096-79DB-63B4-599786B648C6}" v="1" dt="2026-07-15T23:04:30.6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3A852E-CB70-364D-9569-778CB2222E3B}" type="datetimeFigureOut">
              <a:rPr lang="en-US" smtClean="0"/>
              <a:t>7/16/2026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A85E9C-0462-0B48-ABF1-A6473A6E3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2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Can view by neighborhood on their website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583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27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>
                <a:ea typeface="Calibri"/>
                <a:cs typeface="Calibri"/>
              </a:rPr>
              <a:t>While we want to get to a point where we can be a resource to support departments in moving beyond compliance into equity, we are not there yet. There is much work to be done around compliance.</a:t>
            </a:r>
          </a:p>
          <a:p>
            <a:pPr marL="171450" indent="-171450">
              <a:buFont typeface="Arial"/>
              <a:buChar char="•"/>
            </a:pPr>
            <a:r>
              <a:rPr lang="en-US">
                <a:ea typeface="Calibri"/>
                <a:cs typeface="Calibri"/>
              </a:rPr>
              <a:t>All depts. Need to conduct a self eval, transition plan, action plan, and public comment period to have a finalized transition plan</a:t>
            </a:r>
          </a:p>
          <a:p>
            <a:pPr marL="171450" indent="-171450">
              <a:buFont typeface="Arial"/>
              <a:buChar char="•"/>
            </a:pPr>
            <a:r>
              <a:rPr lang="en-US">
                <a:ea typeface="Calibri"/>
                <a:cs typeface="Calibri"/>
              </a:rPr>
              <a:t>Still collecting info BUT contrast with number of depts in total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681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solidFill>
                  <a:srgbClr val="333333"/>
                </a:solidFill>
              </a:rPr>
              <a:t>(written under Executive Sims)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A85E9C-0462-0B48-ABF1-A6473A6E3A1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908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: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767DD-5A49-9D8D-0350-750BB1D2E95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6828" y="910285"/>
            <a:ext cx="10596779" cy="200339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8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/>
              <a:t>Cover/Section Slide Option: </a:t>
            </a:r>
            <a:br>
              <a:rPr lang="en-US"/>
            </a:br>
            <a:r>
              <a:rPr lang="en-US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A29888-F025-D1EB-6717-F7531B25BA0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6829" y="3010448"/>
            <a:ext cx="10596778" cy="2003395"/>
          </a:xfrm>
        </p:spPr>
        <p:txBody>
          <a:bodyPr>
            <a:normAutofit/>
          </a:bodyPr>
          <a:lstStyle>
            <a:lvl1pPr marL="0" indent="0" algn="l">
              <a:buNone/>
              <a:defRPr sz="3600" b="0" i="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subtitle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647BC-7F0C-CCD4-622B-2785C17F11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1ABF0561-18C3-0008-A049-C1B265B16BD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06652" y="5687875"/>
            <a:ext cx="5338444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1041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: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1A0457B-0B20-A62F-38DB-FECBE01F7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647BC-7F0C-CCD4-622B-2785C17F11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EDAB0C-BA45-52C9-4357-F36FDE65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621516"/>
            <a:ext cx="12191999" cy="23648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601C69E-4450-71E5-957F-493F8F4E6E3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06656" y="5687875"/>
            <a:ext cx="5338436" cy="91920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5EA00C5-EC81-F000-EA7A-1C527C2E32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6828" y="910285"/>
            <a:ext cx="10596779" cy="200339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800" b="1" i="0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/>
              <a:t>Cover/Section Slide Option: </a:t>
            </a:r>
            <a:br>
              <a:rPr lang="en-US"/>
            </a:br>
            <a:r>
              <a:rPr lang="en-US"/>
              <a:t>Click to Add Title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07B7488-D75C-60B9-D218-53EFC4CEDB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6829" y="3010448"/>
            <a:ext cx="10596778" cy="2003395"/>
          </a:xfrm>
        </p:spPr>
        <p:txBody>
          <a:bodyPr>
            <a:normAutofit/>
          </a:bodyPr>
          <a:lstStyle>
            <a:lvl1pPr marL="0" indent="0" algn="l">
              <a:buNone/>
              <a:defRPr sz="3600" b="0" i="0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5844160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F348F8-95C4-7F45-7703-01057FE5BA57}"/>
              </a:ext>
            </a:extLst>
          </p:cNvPr>
          <p:cNvSpPr/>
          <p:nvPr userDrawn="1"/>
        </p:nvSpPr>
        <p:spPr>
          <a:xfrm>
            <a:off x="4748784" y="-2054"/>
            <a:ext cx="7443216" cy="66215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0767DD-5A49-9D8D-0350-750BB1D2E95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7499" y="502070"/>
            <a:ext cx="4014379" cy="3771756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5400" b="1" i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en-US"/>
              <a:t>Cover </a:t>
            </a:r>
            <a:br>
              <a:rPr lang="en-US"/>
            </a:br>
            <a:r>
              <a:rPr lang="en-US"/>
              <a:t>Option with Image: </a:t>
            </a:r>
            <a:br>
              <a:rPr lang="en-US"/>
            </a:br>
            <a:r>
              <a:rPr lang="en-US"/>
              <a:t>Click to </a:t>
            </a:r>
            <a:br>
              <a:rPr lang="en-US"/>
            </a:br>
            <a:r>
              <a:rPr lang="en-US"/>
              <a:t>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A29888-F025-D1EB-6717-F7531B25BA0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77500" y="4489677"/>
            <a:ext cx="4014378" cy="923152"/>
          </a:xfrm>
        </p:spPr>
        <p:txBody>
          <a:bodyPr>
            <a:normAutofit/>
          </a:bodyPr>
          <a:lstStyle>
            <a:lvl1pPr marL="0" indent="0" algn="l">
              <a:buNone/>
              <a:defRPr sz="3200" b="0" i="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add subtitle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B494C4-FE1A-B4D0-540E-6E077E786FD0}"/>
              </a:ext>
            </a:extLst>
          </p:cNvPr>
          <p:cNvSpPr txBox="1"/>
          <p:nvPr userDrawn="1"/>
        </p:nvSpPr>
        <p:spPr>
          <a:xfrm>
            <a:off x="6787418" y="2584066"/>
            <a:ext cx="38772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>
                <a:latin typeface="Trade Gothic Next" panose="020B0503040303020004" pitchFamily="34" charset="0"/>
              </a:rPr>
              <a:t>Cover gray box with an image.</a:t>
            </a:r>
          </a:p>
          <a:p>
            <a:endParaRPr lang="en-US" b="0" i="0">
              <a:latin typeface="Trade Gothic Next" panose="020B0503040303020004" pitchFamily="34" charset="0"/>
            </a:endParaRPr>
          </a:p>
          <a:p>
            <a:r>
              <a:rPr lang="en-US" b="0" i="0">
                <a:latin typeface="Trade Gothic Next" panose="020B0503040303020004" pitchFamily="34" charset="0"/>
              </a:rPr>
              <a:t>Hold shift key down to scale image proportionally. Use the Crop tool to match the image to the dimensions of the gray box.  </a:t>
            </a:r>
          </a:p>
          <a:p>
            <a:endParaRPr lang="en-US" b="0" i="0">
              <a:latin typeface="Trade Gothic Next" panose="020B05030403030200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567A57-D7E7-42C8-CA00-4933C98F06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F34F6C3-A75F-9CA6-CCB2-CE3F633AEC8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748212" y="0"/>
            <a:ext cx="7443787" cy="6619875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97A1F56-8094-2DA7-64D6-B0FB993C66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371547" y="5687875"/>
            <a:ext cx="2952585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824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sic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6A5E2-B792-B524-F376-BEE8E14C8D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1507A-451D-A658-4BF3-2AEF222282D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26990" y="1408669"/>
            <a:ext cx="10515600" cy="5084206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EB39F371-C694-507E-126B-695EB281E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31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1507A-451D-A658-4BF3-2AEF222282D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26990" y="1408669"/>
            <a:ext cx="10515600" cy="4180471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820C78-C044-0B8C-FD58-D2EC78C297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E5065D4-B779-E40B-3B47-2A27C2C3B1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ACADC54-07BD-2436-429C-C20222D28CC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06652" y="5687875"/>
            <a:ext cx="5338444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800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092F0F-9100-1340-8AA8-F755703DD77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26990" y="1467280"/>
            <a:ext cx="3441171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1798FA13-1EDE-2012-DAFF-0625433FC31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19809" y="1471520"/>
            <a:ext cx="3441171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7263DCA0-E5DB-5F64-AC23-EC1C661A7EB7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7912629" y="1467280"/>
            <a:ext cx="3441171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2B787DA4-25D7-5DAF-26DD-927DD3C4F9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507FFA1-00C6-3CC6-6A71-245DD1F8E38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</p:spTree>
    <p:extLst>
      <p:ext uri="{BB962C8B-B14F-4D97-AF65-F5344CB8AC3E}">
        <p14:creationId xmlns:p14="http://schemas.microsoft.com/office/powerpoint/2010/main" val="1054171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092F0F-9100-1340-8AA8-F755703DD77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26990" y="1467280"/>
            <a:ext cx="3441171" cy="412186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1798FA13-1EDE-2012-DAFF-0625433FC31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19809" y="1471520"/>
            <a:ext cx="3441171" cy="411762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7263DCA0-E5DB-5F64-AC23-EC1C661A7EB7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7912629" y="1467280"/>
            <a:ext cx="3441171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3901A0F6-0C61-DB51-6D84-689BC86296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FB94337-3E3E-FB75-5A53-55A9C18243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7C2955E-131D-4E2D-6BB6-9263E45FC6C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06652" y="5687875"/>
            <a:ext cx="5338444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643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D878C-AF23-B781-1B60-7E2FE64BDE1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26990" y="1467280"/>
            <a:ext cx="5181600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E8E00A4-8C4E-60CD-8B54-49770A6A9AD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467280"/>
            <a:ext cx="5181600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89C0FA5A-3201-2DC2-B69E-B0693FC9FF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B3F98B2-732B-308B-4345-85B7D13618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</p:spTree>
    <p:extLst>
      <p:ext uri="{BB962C8B-B14F-4D97-AF65-F5344CB8AC3E}">
        <p14:creationId xmlns:p14="http://schemas.microsoft.com/office/powerpoint/2010/main" val="1350629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D878C-AF23-B781-1B60-7E2FE64BDE1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726990" y="1467280"/>
            <a:ext cx="5181600" cy="412186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E8E00A4-8C4E-60CD-8B54-49770A6A9AD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467280"/>
            <a:ext cx="5181600" cy="49582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72FE43-1988-BAC8-EC7C-064EC83162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74F5CE9-C134-528B-1575-51B5DB7DD3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26990" y="365125"/>
            <a:ext cx="10515600" cy="104354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4AE1CFA6-E718-AE34-87EC-2E6E35C0E1D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06652" y="5687875"/>
            <a:ext cx="5338444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086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3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1507A-451D-A658-4BF3-2AEF222282D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17430" y="2496065"/>
            <a:ext cx="7255470" cy="3835161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5E07C79-793D-9867-ACDB-2D7C773309CA}"/>
              </a:ext>
            </a:extLst>
          </p:cNvPr>
          <p:cNvSpPr/>
          <p:nvPr userDrawn="1"/>
        </p:nvSpPr>
        <p:spPr>
          <a:xfrm>
            <a:off x="0" y="1"/>
            <a:ext cx="4250721" cy="66215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5277E0-0B2E-2859-2D32-F968A8CAEEB2}"/>
              </a:ext>
            </a:extLst>
          </p:cNvPr>
          <p:cNvSpPr txBox="1"/>
          <p:nvPr userDrawn="1"/>
        </p:nvSpPr>
        <p:spPr>
          <a:xfrm>
            <a:off x="186725" y="2496065"/>
            <a:ext cx="38772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>
                <a:latin typeface="Trade Gothic Next" panose="020B0503040303020004" pitchFamily="34" charset="0"/>
              </a:rPr>
              <a:t>Cover gray box with an image.</a:t>
            </a:r>
          </a:p>
          <a:p>
            <a:endParaRPr lang="en-US" b="0" i="0">
              <a:latin typeface="Trade Gothic Next" panose="020B0503040303020004" pitchFamily="34" charset="0"/>
            </a:endParaRPr>
          </a:p>
          <a:p>
            <a:r>
              <a:rPr lang="en-US" b="0" i="0">
                <a:latin typeface="Trade Gothic Next" panose="020B0503040303020004" pitchFamily="34" charset="0"/>
              </a:rPr>
              <a:t>Hold shift key down to scale image proportionally. Use the Crop tool to match the image to the dimensions of the gray box.  </a:t>
            </a:r>
          </a:p>
          <a:p>
            <a:endParaRPr lang="en-US" b="0" i="0">
              <a:latin typeface="Trade Gothic Next" panose="020B0503040303020004" pitchFamily="34" charset="0"/>
            </a:endParaRP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09A5AFAF-1A95-B6FE-1349-79ECA5588F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F6FA935-A19A-2AC7-5150-06D6C32B09A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251325" cy="662146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27D135B-86A8-986B-F414-D8C809FCA9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17430" y="375064"/>
            <a:ext cx="7255470" cy="1821484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</p:spTree>
    <p:extLst>
      <p:ext uri="{BB962C8B-B14F-4D97-AF65-F5344CB8AC3E}">
        <p14:creationId xmlns:p14="http://schemas.microsoft.com/office/powerpoint/2010/main" val="1881456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3 photo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5E07C79-793D-9867-ACDB-2D7C773309CA}"/>
              </a:ext>
            </a:extLst>
          </p:cNvPr>
          <p:cNvSpPr/>
          <p:nvPr userDrawn="1"/>
        </p:nvSpPr>
        <p:spPr>
          <a:xfrm>
            <a:off x="2" y="1"/>
            <a:ext cx="4250721" cy="66215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5277E0-0B2E-2859-2D32-F968A8CAEEB2}"/>
              </a:ext>
            </a:extLst>
          </p:cNvPr>
          <p:cNvSpPr txBox="1"/>
          <p:nvPr userDrawn="1"/>
        </p:nvSpPr>
        <p:spPr>
          <a:xfrm>
            <a:off x="186727" y="2496065"/>
            <a:ext cx="38772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>
                <a:latin typeface="Trade Gothic Next" panose="020B0503040303020004" pitchFamily="34" charset="0"/>
              </a:rPr>
              <a:t>Cover gray box with an image.</a:t>
            </a:r>
          </a:p>
          <a:p>
            <a:endParaRPr lang="en-US" b="0" i="0">
              <a:latin typeface="Trade Gothic Next" panose="020B0503040303020004" pitchFamily="34" charset="0"/>
            </a:endParaRPr>
          </a:p>
          <a:p>
            <a:r>
              <a:rPr lang="en-US" b="0" i="0">
                <a:latin typeface="Trade Gothic Next" panose="020B0503040303020004" pitchFamily="34" charset="0"/>
              </a:rPr>
              <a:t>Hold shift key down to scale image proportionally. Use the Crop tool to match the image to the dimensions of the gray box.  </a:t>
            </a:r>
          </a:p>
          <a:p>
            <a:endParaRPr lang="en-US" b="0" i="0">
              <a:latin typeface="Trade Gothic Next" panose="020B05030403030200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64B6DA8-3C3D-B632-8278-7F9A5EDD8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17430" y="2496066"/>
            <a:ext cx="7221180" cy="3091020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D153F10F-C15B-7D06-35F8-A983F99F3C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7E94D03F-1338-EA95-7A74-281C6073735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251325" cy="6619875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F73BF83-00A2-2926-6E0C-38E3C8E6D3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17430" y="375063"/>
            <a:ext cx="7255470" cy="183142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8E3C1DAE-FDEA-300F-22B8-259FE77C552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4250723" y="5687875"/>
            <a:ext cx="5338444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7542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3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9793B6A-DEFC-D08B-BFE1-EBF805CCD7D2}"/>
              </a:ext>
            </a:extLst>
          </p:cNvPr>
          <p:cNvSpPr/>
          <p:nvPr userDrawn="1"/>
        </p:nvSpPr>
        <p:spPr>
          <a:xfrm>
            <a:off x="0" y="1"/>
            <a:ext cx="7447005" cy="66215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5277E0-0B2E-2859-2D32-F968A8CAEEB2}"/>
              </a:ext>
            </a:extLst>
          </p:cNvPr>
          <p:cNvSpPr txBox="1"/>
          <p:nvPr userDrawn="1"/>
        </p:nvSpPr>
        <p:spPr>
          <a:xfrm>
            <a:off x="1644455" y="2496065"/>
            <a:ext cx="38772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>
                <a:latin typeface="Trade Gothic Next" panose="020B0503040303020004" pitchFamily="34" charset="0"/>
              </a:rPr>
              <a:t>Cover gray box with an image.</a:t>
            </a:r>
          </a:p>
          <a:p>
            <a:endParaRPr lang="en-US" b="0" i="0">
              <a:latin typeface="Trade Gothic Next" panose="020B0503040303020004" pitchFamily="34" charset="0"/>
            </a:endParaRPr>
          </a:p>
          <a:p>
            <a:r>
              <a:rPr lang="en-US" b="0" i="0">
                <a:latin typeface="Trade Gothic Next" panose="020B0503040303020004" pitchFamily="34" charset="0"/>
              </a:rPr>
              <a:t>Hold shift key down to scale image proportionally. Use the Crop tool to match the image to the dimensions of the gray box.  </a:t>
            </a:r>
          </a:p>
          <a:p>
            <a:endParaRPr lang="en-US" b="0" i="0">
              <a:latin typeface="Trade Gothic Next" panose="020B05030403030200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64B6DA8-3C3D-B632-8278-7F9A5EDD8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740420" y="2496066"/>
            <a:ext cx="4021050" cy="3824724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975C73AF-3270-BCF2-5F3D-560DF54587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A5145C0F-7F11-E689-2CD6-B204FD4338A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446963" cy="662146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0DB219E-37DE-C0D5-3BA0-AB7255076E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0420" y="375063"/>
            <a:ext cx="4032480" cy="171215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</p:spTree>
    <p:extLst>
      <p:ext uri="{BB962C8B-B14F-4D97-AF65-F5344CB8AC3E}">
        <p14:creationId xmlns:p14="http://schemas.microsoft.com/office/powerpoint/2010/main" val="14444501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3 photo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9793B6A-DEFC-D08B-BFE1-EBF805CCD7D2}"/>
              </a:ext>
            </a:extLst>
          </p:cNvPr>
          <p:cNvSpPr/>
          <p:nvPr userDrawn="1"/>
        </p:nvSpPr>
        <p:spPr>
          <a:xfrm>
            <a:off x="0" y="1"/>
            <a:ext cx="7447005" cy="66215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5277E0-0B2E-2859-2D32-F968A8CAEEB2}"/>
              </a:ext>
            </a:extLst>
          </p:cNvPr>
          <p:cNvSpPr txBox="1"/>
          <p:nvPr userDrawn="1"/>
        </p:nvSpPr>
        <p:spPr>
          <a:xfrm>
            <a:off x="1644455" y="2496065"/>
            <a:ext cx="38772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>
                <a:latin typeface="Trade Gothic Next" panose="020B0503040303020004" pitchFamily="34" charset="0"/>
              </a:rPr>
              <a:t>Cover gray box with an image.</a:t>
            </a:r>
          </a:p>
          <a:p>
            <a:endParaRPr lang="en-US" b="0" i="0">
              <a:latin typeface="Trade Gothic Next" panose="020B0503040303020004" pitchFamily="34" charset="0"/>
            </a:endParaRPr>
          </a:p>
          <a:p>
            <a:r>
              <a:rPr lang="en-US" b="0" i="0">
                <a:latin typeface="Trade Gothic Next" panose="020B0503040303020004" pitchFamily="34" charset="0"/>
              </a:rPr>
              <a:t>Hold shift key down to scale image proportionally. Use the Crop tool to match the image to the dimensions of the gray box.  </a:t>
            </a:r>
          </a:p>
          <a:p>
            <a:endParaRPr lang="en-US" b="0" i="0">
              <a:latin typeface="Trade Gothic Next" panose="020B05030403030200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64B6DA8-3C3D-B632-8278-7F9A5EDD8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740420" y="2496066"/>
            <a:ext cx="4021050" cy="3091020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A1E4A593-B7CF-0E35-6497-F100E4B7FC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4EF4EAB-29C8-A92A-3FDD-EE5D7F404B0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446963" cy="6619875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35F37FA-2088-9B86-9C0F-D0803B49C1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740420" y="375063"/>
            <a:ext cx="4032480" cy="1712153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Add Slide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E6E4C645-C33C-1EC7-5331-AC994F5D7EF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7531763" y="5687875"/>
            <a:ext cx="2952585" cy="91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041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16FC18-DD57-F009-6A5B-B6CC64A90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990" y="500063"/>
            <a:ext cx="10515600" cy="6429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BF24BA-7715-611D-9C32-105B8433C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6990" y="140818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685CF6-5398-687E-0355-734AA986AC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7809" y="6557194"/>
            <a:ext cx="4041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tx1"/>
                </a:solidFill>
                <a:latin typeface="Trade Gothic Next" panose="020B0503040303020004" pitchFamily="34" charset="0"/>
              </a:defRPr>
            </a:lvl1pPr>
          </a:lstStyle>
          <a:p>
            <a:fld id="{48FDA9E1-43EE-C940-9391-5C9440441CE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020FB08-72A5-8E96-D488-3126AE8064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621516"/>
            <a:ext cx="12191999" cy="23648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83" r:id="rId2"/>
    <p:sldLayoutId id="2147483649" r:id="rId3"/>
    <p:sldLayoutId id="2147483661" r:id="rId4"/>
    <p:sldLayoutId id="2147483650" r:id="rId5"/>
    <p:sldLayoutId id="2147483677" r:id="rId6"/>
    <p:sldLayoutId id="2147483678" r:id="rId7"/>
    <p:sldLayoutId id="2147483679" r:id="rId8"/>
    <p:sldLayoutId id="2147483680" r:id="rId9"/>
    <p:sldLayoutId id="2147483676" r:id="rId10"/>
    <p:sldLayoutId id="2147483664" r:id="rId11"/>
    <p:sldLayoutId id="2147483682" r:id="rId12"/>
    <p:sldLayoutId id="214748368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tx1"/>
          </a:solidFill>
          <a:latin typeface="Aptos" panose="020B0004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mmunitiescount.org/living-with-a-disability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aqua.kingcounty.gov/council/clerk/code/05_Title_2.htm#_Toc51932432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33D9E-D6F1-32BE-155E-F3D33E7B4F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B4F7DE-32F8-81EC-2516-57B11468EE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latin typeface="Aptos"/>
              </a:rPr>
              <a:t>Americans with Disabilities Act Compliance &amp; Disability Equity </a:t>
            </a:r>
            <a:br>
              <a:rPr lang="en-US">
                <a:latin typeface="Aptos"/>
              </a:rPr>
            </a:br>
            <a:r>
              <a:rPr lang="en-US">
                <a:latin typeface="Aptos"/>
              </a:rPr>
              <a:t>in King County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3BB7CE-091F-49EE-F7B3-CA4C5A16A6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ptos"/>
              </a:rPr>
              <a:t>Darya Farivar, Cecelia Black, and Nate Olsen</a:t>
            </a:r>
          </a:p>
          <a:p>
            <a:r>
              <a:rPr lang="en-US" i="1">
                <a:latin typeface="Aptos"/>
              </a:rPr>
              <a:t>ADA and Disability Equity Specialists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76660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2B2724-FFEC-509D-10BF-33132E1412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US" sz="2800">
                <a:latin typeface="Aptos"/>
              </a:rPr>
              <a:t>Develop Countywide accessibility plans and policies;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US" sz="2800">
                <a:latin typeface="Aptos"/>
              </a:rPr>
              <a:t>Provide guidance and support to departments trying to achieve or maintain ADA compliance;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US" sz="2800">
                <a:latin typeface="Aptos"/>
              </a:rPr>
              <a:t>Help members of the public seeking accommodations connect with the appropriate individual; 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US" sz="2800">
                <a:latin typeface="Aptos"/>
              </a:rPr>
              <a:t>Centralize compliance and equity resources; </a:t>
            </a:r>
          </a:p>
          <a:p>
            <a:pPr marL="171450" indent="-171450">
              <a:lnSpc>
                <a:spcPct val="10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US" sz="2800">
                <a:latin typeface="Aptos"/>
              </a:rPr>
              <a:t>Assist the King County Executive in identifying challenges, adapting systems, and establishing evaluation and accountability mechanisms. 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768BBC3-2EDD-D5CF-D8CE-2FF10DA538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11FD5B0-A518-9641-AABF-24C03D32C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latin typeface="Aptos"/>
              </a:rPr>
              <a:t>About Us</a:t>
            </a:r>
            <a:endParaRPr lang="en-US" b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287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7CB9CCB-CCF4-ECC1-3712-0440DF646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latin typeface="Aptos"/>
                <a:hlinkClick r:id="rId3"/>
              </a:rPr>
              <a:t>From Communities Count 2018-2022 data</a:t>
            </a:r>
            <a:endParaRPr lang="en-US">
              <a:latin typeface="Aptos"/>
            </a:endParaRPr>
          </a:p>
          <a:p>
            <a:pPr marL="457200" indent="-457200">
              <a:buChar char="•"/>
            </a:pPr>
            <a:r>
              <a:rPr lang="en-US" b="1">
                <a:latin typeface="Aptos"/>
              </a:rPr>
              <a:t>20% of adults in King County have a disability</a:t>
            </a:r>
            <a:endParaRPr lang="en-US" b="1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22% Female, 20% Male, </a:t>
            </a:r>
            <a:r>
              <a:rPr lang="en-US" b="1">
                <a:latin typeface="Aptos"/>
              </a:rPr>
              <a:t>47% Transgender</a:t>
            </a:r>
            <a:endParaRPr lang="en-US" b="1"/>
          </a:p>
          <a:p>
            <a:pPr marL="457200" indent="-457200">
              <a:buChar char="•"/>
            </a:pPr>
            <a:r>
              <a:rPr lang="en-US" b="1">
                <a:latin typeface="Aptos"/>
              </a:rPr>
              <a:t>42% AI/AN</a:t>
            </a:r>
            <a:r>
              <a:rPr lang="en-US">
                <a:latin typeface="Aptos"/>
              </a:rPr>
              <a:t>, 29% NHPI, 27% Hispanic, 26% Black, 21% White, 12% Asian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33% Veterans, 20% non-veteran</a:t>
            </a:r>
          </a:p>
          <a:p>
            <a:pPr marL="457200" indent="-457200">
              <a:buChar char="•"/>
            </a:pPr>
            <a:r>
              <a:rPr lang="en-US" b="1">
                <a:latin typeface="Aptos"/>
              </a:rPr>
              <a:t>52% &lt;$20,000 household income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23% South, 20% North, 19% Seattle, 17% East</a:t>
            </a:r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1DFAEED-55F4-2DF0-E0C4-84A4E64741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85526D5-F9F9-9F25-02E6-31AD042DA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Disability Data Summarized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305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0B31B7A-2AAC-12D7-50F6-BBC6D5ECA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Char char="•"/>
            </a:pPr>
            <a:r>
              <a:rPr lang="en-US">
                <a:latin typeface="Aptos"/>
              </a:rPr>
              <a:t>Americans with Disabilities Act Title I &amp; II</a:t>
            </a:r>
          </a:p>
          <a:p>
            <a:pPr marL="1143000" lvl="1"/>
            <a:r>
              <a:rPr lang="en-US">
                <a:latin typeface="Aptos"/>
              </a:rPr>
              <a:t>Requirements to be accessible for members of the public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Web Content Accessibility Guidelines 2.1 A/AA</a:t>
            </a:r>
          </a:p>
          <a:p>
            <a:pPr marL="1143000" lvl="1"/>
            <a:r>
              <a:rPr lang="en-US">
                <a:solidFill>
                  <a:srgbClr val="333333"/>
                </a:solidFill>
                <a:latin typeface="Aptos"/>
                <a:cs typeface="Arial"/>
              </a:rPr>
              <a:t>Requirements to be digitally accessible</a:t>
            </a:r>
          </a:p>
          <a:p>
            <a:pPr marL="457200" indent="-457200">
              <a:buChar char="•"/>
            </a:pPr>
            <a:r>
              <a:rPr lang="en-US">
                <a:latin typeface="Aptos"/>
                <a:cs typeface="Arial"/>
              </a:rPr>
              <a:t> KCC 2.16.025  County executive</a:t>
            </a:r>
          </a:p>
          <a:p>
            <a:pPr marL="1143000" lvl="1"/>
            <a:r>
              <a:rPr lang="en-US">
                <a:latin typeface="Aptos"/>
                <a:cs typeface="Arial"/>
              </a:rPr>
              <a:t>Support departments in ADA compliance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C0A7A86-45D4-30B0-737C-2AEF903083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C2A03E2-F900-9BC1-551F-FCA4D3FC2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Guiding Laws and Regulations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490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3500A28-17BE-CCC2-8393-41242A9ED0D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457200" indent="-457200">
              <a:buChar char="•"/>
            </a:pPr>
            <a:r>
              <a:rPr lang="en-US">
                <a:latin typeface="Aptos"/>
              </a:rPr>
              <a:t>Expired Title II policy from Exec. Sims (year)</a:t>
            </a:r>
          </a:p>
          <a:p>
            <a:pPr marL="457200" indent="-457200">
              <a:buChar char="•"/>
            </a:pPr>
            <a:r>
              <a:rPr lang="en-US" dirty="0">
                <a:latin typeface="Aptos"/>
              </a:rPr>
              <a:t>Title I process improvements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Completed Transition Plans</a:t>
            </a:r>
          </a:p>
          <a:p>
            <a:pPr marL="1143000" lvl="1">
              <a:buChar char="•"/>
            </a:pPr>
            <a:r>
              <a:rPr lang="en-US">
                <a:latin typeface="Aptos"/>
              </a:rPr>
              <a:t>Metro</a:t>
            </a:r>
          </a:p>
          <a:p>
            <a:pPr marL="1143000" lvl="1"/>
            <a:r>
              <a:rPr lang="en-US">
                <a:latin typeface="Aptos"/>
              </a:rPr>
              <a:t>DLS Roads Division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In Progress Transition Plans</a:t>
            </a:r>
          </a:p>
          <a:p>
            <a:pPr marL="1143000" lvl="1">
              <a:buChar char="•"/>
            </a:pPr>
            <a:r>
              <a:rPr lang="en-US">
                <a:latin typeface="Aptos"/>
              </a:rPr>
              <a:t>RALS</a:t>
            </a:r>
          </a:p>
          <a:p>
            <a:pPr marL="1143000" lvl="1"/>
            <a:r>
              <a:rPr lang="en-US">
                <a:latin typeface="Aptos"/>
              </a:rPr>
              <a:t>DNRP WTD and Parks Division</a:t>
            </a:r>
          </a:p>
          <a:p>
            <a:pPr marL="1143000" lvl="1"/>
            <a:r>
              <a:rPr lang="en-US">
                <a:latin typeface="Aptos"/>
              </a:rPr>
              <a:t>Elections</a:t>
            </a:r>
          </a:p>
          <a:p>
            <a:pPr marL="1143000" lvl="1"/>
            <a:r>
              <a:rPr lang="en-US">
                <a:latin typeface="Aptos"/>
              </a:rPr>
              <a:t>DAJD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CB3E4F-BE94-F8EF-647C-61968CA8E13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ptos"/>
              </a:rPr>
              <a:t>Departments who have an established process/coordinator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DPD (coordinator)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DAJD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DJA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KCSC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PHSKC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Metro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DHR (both)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DLS (coordinator)</a:t>
            </a:r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15B2CD3-9413-2704-7959-31128BC68E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785E30B-3D85-094C-BCF7-F0054AE4B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Current State of ADA Compliance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593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5431E7-4071-F0D0-657A-CA2BE1CE3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2184A89-D388-BFA2-79B2-00A803623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457200" indent="-457200">
              <a:buChar char="•"/>
            </a:pPr>
            <a:r>
              <a:rPr lang="en-US">
                <a:latin typeface="Aptos"/>
              </a:rPr>
              <a:t>ADA Title II requires King County's digital content to be accessible</a:t>
            </a:r>
            <a:endParaRPr lang="en-US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Web Content Accessibility Guidelines (WCAG 2.1 A/AA) deadline April 26, 2027</a:t>
            </a:r>
            <a:endParaRPr lang="en-US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No audit to understand state of digital compliance</a:t>
            </a:r>
            <a:endParaRPr lang="en-US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Compliance is inconsistent across the County</a:t>
            </a:r>
            <a:endParaRPr lang="en-US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KCIT has updated Kingcounty.gov platform to comply with WCAG 2.1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King County has digital accessibility champions in most departments</a:t>
            </a:r>
            <a:endParaRPr lang="en-US"/>
          </a:p>
          <a:p>
            <a:endParaRPr lang="en-US"/>
          </a:p>
          <a:p>
            <a:pPr marL="1143000" lvl="1"/>
            <a:endParaRPr lang="en-US">
              <a:latin typeface="Aptos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6500A31-7669-4112-0B6F-6F407D8CA1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91E307B-25F0-D4B4-D887-98AA99021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Current State of ADA Digital Compliance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9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1F6FF-6B53-E985-27C3-4E76B895D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3402A3C-2B26-E80B-0748-BB9C03C86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Char char="•"/>
            </a:pPr>
            <a:r>
              <a:rPr lang="en-US">
                <a:latin typeface="Aptos"/>
              </a:rPr>
              <a:t>KCIT Digital Compliance Remediation Capitol Project</a:t>
            </a:r>
            <a:endParaRPr lang="en-US"/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Department leaders: DNRP &amp; Metro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DLS and WTD have created WCAG workgroups</a:t>
            </a:r>
          </a:p>
          <a:p>
            <a:pPr marL="457200" indent="-457200">
              <a:buChar char="•"/>
            </a:pPr>
            <a:r>
              <a:rPr lang="en-US">
                <a:latin typeface="Aptos"/>
              </a:rPr>
              <a:t>The Executive is working on a digital accessibility policy to set compliance standard and outline department roles and responsibilities</a:t>
            </a:r>
          </a:p>
          <a:p>
            <a:pPr marL="457200" indent="-457200">
              <a:buChar char="•"/>
            </a:pPr>
            <a:endParaRPr lang="en-US"/>
          </a:p>
          <a:p>
            <a:endParaRPr lang="en-US"/>
          </a:p>
          <a:p>
            <a:pPr marL="1143000" lvl="1"/>
            <a:endParaRPr lang="en-US">
              <a:latin typeface="Aptos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5E36F8F-804C-A4D5-BE87-7BFECD164A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0D1D4A4-98BC-4044-1CBD-5E7987612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Current ADA Digital Compliance Projects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690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CF1794C-EE7E-7329-FE6D-CCA24BE476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Char char="•"/>
            </a:pPr>
            <a:r>
              <a:rPr lang="en-US" sz="3000">
                <a:latin typeface="Aptos"/>
              </a:rPr>
              <a:t>Host Disability Pride Month festivities – Thank you for joining us! :) </a:t>
            </a:r>
            <a:endParaRPr lang="en-US" sz="3000"/>
          </a:p>
          <a:p>
            <a:pPr marL="457200" indent="-457200">
              <a:buChar char="•"/>
            </a:pPr>
            <a:r>
              <a:rPr lang="en-US" sz="3000">
                <a:latin typeface="Aptos"/>
              </a:rPr>
              <a:t>Establish a Disability Equity Commission </a:t>
            </a:r>
            <a:r>
              <a:rPr lang="en-US" sz="3000">
                <a:latin typeface="Aptos"/>
                <a:hlinkClick r:id="rId3"/>
              </a:rPr>
              <a:t>(update KCC 2.55)</a:t>
            </a:r>
            <a:endParaRPr lang="en-US" sz="3000"/>
          </a:p>
          <a:p>
            <a:pPr marL="457200" indent="-457200">
              <a:buChar char="•"/>
            </a:pPr>
            <a:r>
              <a:rPr lang="en-US" sz="3000">
                <a:latin typeface="Aptos"/>
              </a:rPr>
              <a:t>Establish a digital accessibility policy</a:t>
            </a:r>
          </a:p>
          <a:p>
            <a:pPr marL="457200" indent="-457200">
              <a:buChar char="•"/>
            </a:pPr>
            <a:r>
              <a:rPr lang="en-US" sz="3000">
                <a:latin typeface="Aptos"/>
              </a:rPr>
              <a:t>Update our Title II public accommodation process</a:t>
            </a:r>
          </a:p>
          <a:p>
            <a:pPr marL="457200" indent="-457200">
              <a:buChar char="•"/>
            </a:pPr>
            <a:r>
              <a:rPr lang="en-US" sz="3000">
                <a:latin typeface="Aptos"/>
              </a:rPr>
              <a:t>Support King County Disability Equity Network  modifications to the reasonable accommodation process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551DD46-BD95-2746-72D2-80074961CC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88DDD60-78B6-2C18-5029-DDE65E726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2026 Projects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960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4AC0F23-66BA-D83E-61B2-9AEB6655B1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8FDA9E1-43EE-C940-9391-5C9440441CE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5FF0AA5-5DCE-FCD5-05F8-483ED76B2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latin typeface="Aptos"/>
              </a:rPr>
              <a:t>Thank you &amp; </a:t>
            </a:r>
            <a:br>
              <a:rPr lang="en-US">
                <a:latin typeface="Aptos"/>
              </a:rPr>
            </a:br>
            <a:r>
              <a:rPr lang="en-US">
                <a:latin typeface="Aptos"/>
              </a:rPr>
              <a:t>happy Disability Pride Month!</a:t>
            </a:r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6C8D970-E61E-0911-9C98-A60E867873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chemeClr val="accent5"/>
                </a:solidFill>
                <a:latin typeface="Aptos"/>
              </a:rPr>
              <a:t>Contact Darya, Nate, and Cecelia at:   </a:t>
            </a:r>
            <a:r>
              <a:rPr lang="en-US" u="sng">
                <a:solidFill>
                  <a:schemeClr val="accent5"/>
                </a:solidFill>
                <a:latin typeface="Aptos"/>
              </a:rPr>
              <a:t>KCADA@kingcounty.gov</a:t>
            </a:r>
            <a:endParaRPr lang="en-US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242230"/>
      </p:ext>
    </p:extLst>
  </p:cSld>
  <p:clrMapOvr>
    <a:masterClrMapping/>
  </p:clrMapOvr>
</p:sld>
</file>

<file path=ppt/theme/theme1.xml><?xml version="1.0" encoding="utf-8"?>
<a:theme xmlns:a="http://schemas.openxmlformats.org/drawingml/2006/main" name="King County Executive Office ">
  <a:themeElements>
    <a:clrScheme name="Executive Zahilay">
      <a:dk1>
        <a:srgbClr val="333333"/>
      </a:dk1>
      <a:lt1>
        <a:srgbClr val="FFFFFF"/>
      </a:lt1>
      <a:dk2>
        <a:srgbClr val="2056A7"/>
      </a:dk2>
      <a:lt2>
        <a:srgbClr val="B3E1F5"/>
      </a:lt2>
      <a:accent1>
        <a:srgbClr val="F8DE7E"/>
      </a:accent1>
      <a:accent2>
        <a:srgbClr val="122C57"/>
      </a:accent2>
      <a:accent3>
        <a:srgbClr val="E0F6FD"/>
      </a:accent3>
      <a:accent4>
        <a:srgbClr val="EC5800"/>
      </a:accent4>
      <a:accent5>
        <a:srgbClr val="F3F2EE"/>
      </a:accent5>
      <a:accent6>
        <a:srgbClr val="2056A7"/>
      </a:accent6>
      <a:hlink>
        <a:srgbClr val="2056A7"/>
      </a:hlink>
      <a:folHlink>
        <a:srgbClr val="33333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604_13987w_EO_ppt_template.pptx" id="{95EB17C1-709A-7941-BF3B-F677F59B7EFB}" vid="{54140C4B-9851-E448-B03E-A98674A80BC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244f3fa-479a-4503-b1b3-5d12bd9cf7ce" xsi:nil="true"/>
    <lcf76f155ced4ddcb4097134ff3c332f xmlns="b26e7ddc-23b2-4b26-a15a-62747a20a8ff">
      <Terms xmlns="http://schemas.microsoft.com/office/infopath/2007/PartnerControls"/>
    </lcf76f155ced4ddcb4097134ff3c332f>
    <Date xmlns="b26e7ddc-23b2-4b26-a15a-62747a20a8ff" xsi:nil="true"/>
    <EmailFrom xmlns="b26e7ddc-23b2-4b26-a15a-62747a20a8ff" xsi:nil="true"/>
    <EmailReceived xmlns="b26e7ddc-23b2-4b26-a15a-62747a20a8ff" xsi:nil="true"/>
    <EmailSubject xmlns="b26e7ddc-23b2-4b26-a15a-62747a20a8ff" xsi:nil="true"/>
    <Position xmlns="b26e7ddc-23b2-4b26-a15a-62747a20a8ff" xsi:nil="true"/>
    <Status xmlns="b26e7ddc-23b2-4b26-a15a-62747a20a8ff" xsi:nil="true"/>
    <Author0 xmlns="b26e7ddc-23b2-4b26-a15a-62747a20a8ff">
      <UserInfo>
        <DisplayName/>
        <AccountId xsi:nil="true"/>
        <AccountType/>
      </UserInfo>
    </Author0>
    <Reviewer_x002d_Draft_x002d_1 xmlns="b26e7ddc-23b2-4b26-a15a-62747a20a8ff">
      <UserInfo>
        <DisplayName/>
        <AccountId xsi:nil="true"/>
        <AccountType/>
      </UserInfo>
    </Reviewer_x002d_Draft_x002d_1>
    <Responsible xmlns="b26e7ddc-23b2-4b26-a15a-62747a20a8ff">
      <UserInfo>
        <DisplayName/>
        <AccountId xsi:nil="true"/>
        <AccountType/>
      </UserInfo>
    </Responsible>
    <District xmlns="b26e7ddc-23b2-4b26-a15a-62747a20a8f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F56F9C0F19F5429B8F47191CF07D3C" ma:contentTypeVersion="22" ma:contentTypeDescription="Create a new document." ma:contentTypeScope="" ma:versionID="e7c856d72ae37e5a7c7050f3fac6fff1">
  <xsd:schema xmlns:xsd="http://www.w3.org/2001/XMLSchema" xmlns:xs="http://www.w3.org/2001/XMLSchema" xmlns:p="http://schemas.microsoft.com/office/2006/metadata/properties" xmlns:ns2="b26e7ddc-23b2-4b26-a15a-62747a20a8ff" xmlns:ns3="7244f3fa-479a-4503-b1b3-5d12bd9cf7ce" targetNamespace="http://schemas.microsoft.com/office/2006/metadata/properties" ma:root="true" ma:fieldsID="4d1f948d74e189fc54d4fc085761ded8" ns2:_="" ns3:_="">
    <xsd:import namespace="b26e7ddc-23b2-4b26-a15a-62747a20a8ff"/>
    <xsd:import namespace="7244f3fa-479a-4503-b1b3-5d12bd9cf7c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mailFrom" minOccurs="0"/>
                <xsd:element ref="ns2:EmailSubject" minOccurs="0"/>
                <xsd:element ref="ns2:EmailReceived" minOccurs="0"/>
                <xsd:element ref="ns2:Responsible" minOccurs="0"/>
                <xsd:element ref="ns2:Status" minOccurs="0"/>
                <xsd:element ref="ns2:Author0" minOccurs="0"/>
                <xsd:element ref="ns2:Reviewer_x002d_Draft_x002d_1" minOccurs="0"/>
                <xsd:element ref="ns2:Date" minOccurs="0"/>
                <xsd:element ref="ns2:Position" minOccurs="0"/>
                <xsd:element ref="ns2:Distric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6e7ddc-23b2-4b26-a15a-62747a20a8f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487192d8-99aa-4f2d-82ad-d3af49b789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mailFrom" ma:index="20" nillable="true" ma:displayName="EmailFrom" ma:format="Dropdown" ma:internalName="EmailFrom">
      <xsd:simpleType>
        <xsd:restriction base="dms:Text">
          <xsd:maxLength value="255"/>
        </xsd:restriction>
      </xsd:simpleType>
    </xsd:element>
    <xsd:element name="EmailSubject" ma:index="21" nillable="true" ma:displayName="EmailSubject" ma:format="Dropdown" ma:internalName="EmailSubject">
      <xsd:simpleType>
        <xsd:restriction base="dms:Text">
          <xsd:maxLength value="255"/>
        </xsd:restriction>
      </xsd:simpleType>
    </xsd:element>
    <xsd:element name="EmailReceived" ma:index="22" nillable="true" ma:displayName="EmailReceived" ma:format="Dropdown" ma:internalName="EmailReceived">
      <xsd:simpleType>
        <xsd:restriction base="dms:Text">
          <xsd:maxLength value="255"/>
        </xsd:restriction>
      </xsd:simpleType>
    </xsd:element>
    <xsd:element name="Responsible" ma:index="23" nillable="true" ma:displayName="Responsible" ma:description="Staff assigned to review file " ma:format="Dropdown" ma:list="UserInfo" ma:SharePointGroup="0" ma:internalName="Responsibl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atus" ma:index="24" nillable="true" ma:displayName="Status" ma:format="Dropdown" ma:internalName="Status">
      <xsd:simpleType>
        <xsd:restriction base="dms:Choice">
          <xsd:enumeration value="New"/>
          <xsd:enumeration value="WIP"/>
          <xsd:enumeration value="Under-Review-Mgmt"/>
          <xsd:enumeration value="Under-Review-PAO"/>
          <xsd:enumeration value="Approved"/>
        </xsd:restriction>
      </xsd:simpleType>
    </xsd:element>
    <xsd:element name="Author0" ma:index="25" nillable="true" ma:displayName="Author" ma:format="Dropdown" ma:list="UserInfo" ma:SharePointGroup="0" ma:internalName="Author0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eviewer_x002d_Draft_x002d_1" ma:index="26" nillable="true" ma:displayName="Reviewer-Draft-1" ma:format="Dropdown" ma:list="UserInfo" ma:SharePointGroup="0" ma:internalName="Reviewer_x002d_Draft_x002d_1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ate" ma:index="27" nillable="true" ma:displayName="Date" ma:format="DateOnly" ma:internalName="Date">
      <xsd:simpleType>
        <xsd:restriction base="dms:DateTime"/>
      </xsd:simpleType>
    </xsd:element>
    <xsd:element name="Position" ma:index="28" nillable="true" ma:displayName="Position" ma:format="Dropdown" ma:internalName="Position">
      <xsd:simpleType>
        <xsd:restriction base="dms:Choice">
          <xsd:enumeration value="1"/>
          <xsd:enumeration value="2"/>
          <xsd:enumeration value="3"/>
          <xsd:enumeration value="4"/>
          <xsd:enumeration value="5"/>
          <xsd:enumeration value="6"/>
          <xsd:enumeration value="7"/>
          <xsd:enumeration value="8"/>
          <xsd:enumeration value="9"/>
          <xsd:enumeration value="10"/>
          <xsd:enumeration value="11"/>
        </xsd:restriction>
      </xsd:simpleType>
    </xsd:element>
    <xsd:element name="District" ma:index="29" nillable="true" ma:displayName="District" ma:format="Dropdown" ma:internalName="District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44f3fa-479a-4503-b1b3-5d12bd9cf7c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81466696-94e0-4da1-9ce3-caeb084c4d5f}" ma:internalName="TaxCatchAll" ma:showField="CatchAllData" ma:web="7244f3fa-479a-4503-b1b3-5d12bd9cf7c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B33044E-963F-4174-99C4-940E40DB5B4B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b26e7ddc-23b2-4b26-a15a-62747a20a8ff"/>
    <ds:schemaRef ds:uri="7244f3fa-479a-4503-b1b3-5d12bd9cf7ce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F328C7E-B19F-4BB5-812B-F40A4022EF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B9CDB3-7FAF-4DBA-B8F7-5FD190F10B7E}">
  <ds:schemaRefs>
    <ds:schemaRef ds:uri="7244f3fa-479a-4503-b1b3-5d12bd9cf7ce"/>
    <ds:schemaRef ds:uri="b26e7ddc-23b2-4b26-a15a-62747a20a8f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King County Executive Office </Template>
  <TotalTime>0</TotalTime>
  <Words>578</Words>
  <Application>Microsoft Office PowerPoint</Application>
  <PresentationFormat>Widescreen</PresentationFormat>
  <Paragraphs>83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Arial</vt:lpstr>
      <vt:lpstr>Arial,Sans-Serif</vt:lpstr>
      <vt:lpstr>Calibri</vt:lpstr>
      <vt:lpstr>Trade Gothic Next</vt:lpstr>
      <vt:lpstr>King County Executive Office </vt:lpstr>
      <vt:lpstr>Americans with Disabilities Act Compliance &amp; Disability Equity  in King County</vt:lpstr>
      <vt:lpstr>About Us</vt:lpstr>
      <vt:lpstr>Disability Data Summarized</vt:lpstr>
      <vt:lpstr>Guiding Laws and Regulations</vt:lpstr>
      <vt:lpstr>Current State of ADA Compliance</vt:lpstr>
      <vt:lpstr>Current State of ADA Digital Compliance</vt:lpstr>
      <vt:lpstr>Current ADA Digital Compliance Projects</vt:lpstr>
      <vt:lpstr>2026 Projects</vt:lpstr>
      <vt:lpstr>Thank you &amp;  happy Disability Pride Month!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Yetbarek, Beniam</dc:creator>
  <cp:lastModifiedBy>Brey, Olivia (she/her)</cp:lastModifiedBy>
  <cp:revision>15</cp:revision>
  <dcterms:created xsi:type="dcterms:W3CDTF">2026-04-22T23:44:03Z</dcterms:created>
  <dcterms:modified xsi:type="dcterms:W3CDTF">2026-07-16T16:09:18Z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0x01010081F56F9C0F19F5429B8F47191CF07D3C</vt:lpwstr>
  </property>
  <property fmtid="{D5CDD505-2E9C-101B-9397-08002B2CF9AE}" pid="3" name="MediaServiceImageTags">
    <vt:lpwstr/>
  </property>
</Properties>
</file>