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86" r:id="rId2"/>
    <p:sldId id="301" r:id="rId3"/>
    <p:sldId id="284" r:id="rId4"/>
    <p:sldId id="302" r:id="rId5"/>
    <p:sldId id="303" r:id="rId6"/>
    <p:sldId id="304" r:id="rId7"/>
    <p:sldId id="30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6351"/>
  </p:normalViewPr>
  <p:slideViewPr>
    <p:cSldViewPr snapToGrid="0">
      <p:cViewPr varScale="1">
        <p:scale>
          <a:sx n="55" d="100"/>
          <a:sy n="55" d="100"/>
        </p:scale>
        <p:origin x="1096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4" d="100"/>
          <a:sy n="94" d="100"/>
        </p:scale>
        <p:origin x="3872" y="2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7B8898-6AB9-47D2-9EB1-E9D50936E38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E757E5-8563-4926-9924-E8ED127EB1D9}">
      <dgm:prSet phldrT="[Text]" phldr="0"/>
      <dgm:spPr/>
      <dgm:t>
        <a:bodyPr/>
        <a:lstStyle/>
        <a:p>
          <a:r>
            <a:rPr lang="en-US" dirty="0"/>
            <a:t>2025 Report to the King County Council Highlights</a:t>
          </a:r>
        </a:p>
      </dgm:t>
    </dgm:pt>
    <dgm:pt modelId="{E6BAA7F7-E5B6-43B4-85CE-F2D97A46534A}" type="parTrans" cxnId="{37F53C6B-F827-4968-879C-1B9C4B7A7F53}">
      <dgm:prSet/>
      <dgm:spPr/>
      <dgm:t>
        <a:bodyPr/>
        <a:lstStyle/>
        <a:p>
          <a:endParaRPr lang="en-US"/>
        </a:p>
      </dgm:t>
    </dgm:pt>
    <dgm:pt modelId="{E37DAE0E-274C-41B0-B2FC-609CBB3943CC}" type="sibTrans" cxnId="{37F53C6B-F827-4968-879C-1B9C4B7A7F53}">
      <dgm:prSet/>
      <dgm:spPr/>
      <dgm:t>
        <a:bodyPr/>
        <a:lstStyle/>
        <a:p>
          <a:endParaRPr lang="en-US"/>
        </a:p>
      </dgm:t>
    </dgm:pt>
    <dgm:pt modelId="{FB3CB501-C9F4-44A1-93A0-7087E5F495CB}">
      <dgm:prSet phldrT="[Text]" phldr="0"/>
      <dgm:spPr/>
      <dgm:t>
        <a:bodyPr/>
        <a:lstStyle/>
        <a:p>
          <a:r>
            <a:rPr lang="en-US" dirty="0"/>
            <a:t>Partnership with King County Elections (KCE)</a:t>
          </a:r>
        </a:p>
      </dgm:t>
    </dgm:pt>
    <dgm:pt modelId="{43FD19AA-5293-4E63-BFF0-C7419D70F646}" type="parTrans" cxnId="{40D3F7CD-27F4-4E7E-9284-32C765ABB7ED}">
      <dgm:prSet/>
      <dgm:spPr/>
      <dgm:t>
        <a:bodyPr/>
        <a:lstStyle/>
        <a:p>
          <a:endParaRPr lang="en-US"/>
        </a:p>
      </dgm:t>
    </dgm:pt>
    <dgm:pt modelId="{C7D212B4-511A-4456-A34A-DE19BE04919E}" type="sibTrans" cxnId="{40D3F7CD-27F4-4E7E-9284-32C765ABB7ED}">
      <dgm:prSet/>
      <dgm:spPr/>
      <dgm:t>
        <a:bodyPr/>
        <a:lstStyle/>
        <a:p>
          <a:endParaRPr lang="en-US"/>
        </a:p>
      </dgm:t>
    </dgm:pt>
    <dgm:pt modelId="{9BC97F6E-22E2-476F-9B97-5BAB0DD3033B}">
      <dgm:prSet phldrT="[Text]" phldr="0"/>
      <dgm:spPr/>
      <dgm:t>
        <a:bodyPr/>
        <a:lstStyle/>
        <a:p>
          <a:r>
            <a:rPr lang="en-US" dirty="0"/>
            <a:t>Emerging Issues and Looking Forward  </a:t>
          </a:r>
        </a:p>
      </dgm:t>
    </dgm:pt>
    <dgm:pt modelId="{E4D63844-F206-49EF-870D-907EBE98F49E}" type="parTrans" cxnId="{A6E300F3-94AE-4534-83E1-06D7FF13B846}">
      <dgm:prSet/>
      <dgm:spPr/>
      <dgm:t>
        <a:bodyPr/>
        <a:lstStyle/>
        <a:p>
          <a:endParaRPr lang="en-US"/>
        </a:p>
      </dgm:t>
    </dgm:pt>
    <dgm:pt modelId="{F3475E9B-FD1D-4EC1-A745-188F44713083}" type="sibTrans" cxnId="{A6E300F3-94AE-4534-83E1-06D7FF13B846}">
      <dgm:prSet/>
      <dgm:spPr/>
      <dgm:t>
        <a:bodyPr/>
        <a:lstStyle/>
        <a:p>
          <a:endParaRPr lang="en-US"/>
        </a:p>
      </dgm:t>
    </dgm:pt>
    <dgm:pt modelId="{58C21CF2-07FE-40AC-9F4B-8A060B8FC683}">
      <dgm:prSet/>
      <dgm:spPr/>
      <dgm:t>
        <a:bodyPr/>
        <a:lstStyle/>
        <a:p>
          <a:r>
            <a:rPr lang="en-US" dirty="0"/>
            <a:t>Key Takeaways </a:t>
          </a:r>
        </a:p>
      </dgm:t>
    </dgm:pt>
    <dgm:pt modelId="{FFE7376E-3E0A-4195-BD35-D055B127E767}" type="parTrans" cxnId="{127C36FC-80B5-42E0-AA0F-A54741B5272A}">
      <dgm:prSet/>
      <dgm:spPr/>
      <dgm:t>
        <a:bodyPr/>
        <a:lstStyle/>
        <a:p>
          <a:endParaRPr lang="en-US"/>
        </a:p>
      </dgm:t>
    </dgm:pt>
    <dgm:pt modelId="{4872C34F-2404-4DB6-947B-DD6375BC4B3A}" type="sibTrans" cxnId="{127C36FC-80B5-42E0-AA0F-A54741B5272A}">
      <dgm:prSet/>
      <dgm:spPr/>
      <dgm:t>
        <a:bodyPr/>
        <a:lstStyle/>
        <a:p>
          <a:endParaRPr lang="en-US"/>
        </a:p>
      </dgm:t>
    </dgm:pt>
    <dgm:pt modelId="{00719823-CAE5-43BF-B810-B9E2DFDD4DB0}" type="pres">
      <dgm:prSet presAssocID="{327B8898-6AB9-47D2-9EB1-E9D50936E38F}" presName="linear" presStyleCnt="0">
        <dgm:presLayoutVars>
          <dgm:dir/>
          <dgm:animLvl val="lvl"/>
          <dgm:resizeHandles val="exact"/>
        </dgm:presLayoutVars>
      </dgm:prSet>
      <dgm:spPr/>
    </dgm:pt>
    <dgm:pt modelId="{F6F7A64E-F7BA-4531-805C-7F5E6B41938A}" type="pres">
      <dgm:prSet presAssocID="{5DE757E5-8563-4926-9924-E8ED127EB1D9}" presName="parentLin" presStyleCnt="0"/>
      <dgm:spPr/>
    </dgm:pt>
    <dgm:pt modelId="{5AF706CC-73B6-4E5D-989C-362B73071109}" type="pres">
      <dgm:prSet presAssocID="{5DE757E5-8563-4926-9924-E8ED127EB1D9}" presName="parentLeftMargin" presStyleLbl="node1" presStyleIdx="0" presStyleCnt="4"/>
      <dgm:spPr/>
    </dgm:pt>
    <dgm:pt modelId="{DDCBAD09-A172-4B6D-9D1C-4090D1456FEB}" type="pres">
      <dgm:prSet presAssocID="{5DE757E5-8563-4926-9924-E8ED127EB1D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6ECDE15-4A48-4820-AF03-3344D3C91843}" type="pres">
      <dgm:prSet presAssocID="{5DE757E5-8563-4926-9924-E8ED127EB1D9}" presName="negativeSpace" presStyleCnt="0"/>
      <dgm:spPr/>
    </dgm:pt>
    <dgm:pt modelId="{EB706715-0517-42FB-96D3-B18BE9256073}" type="pres">
      <dgm:prSet presAssocID="{5DE757E5-8563-4926-9924-E8ED127EB1D9}" presName="childText" presStyleLbl="conFgAcc1" presStyleIdx="0" presStyleCnt="4">
        <dgm:presLayoutVars>
          <dgm:bulletEnabled val="1"/>
        </dgm:presLayoutVars>
      </dgm:prSet>
      <dgm:spPr/>
    </dgm:pt>
    <dgm:pt modelId="{75936983-0A2D-4738-B38E-C03C38D409CC}" type="pres">
      <dgm:prSet presAssocID="{E37DAE0E-274C-41B0-B2FC-609CBB3943CC}" presName="spaceBetweenRectangles" presStyleCnt="0"/>
      <dgm:spPr/>
    </dgm:pt>
    <dgm:pt modelId="{DBF88E8B-7E8B-4BFA-A63B-D58464700FBA}" type="pres">
      <dgm:prSet presAssocID="{FB3CB501-C9F4-44A1-93A0-7087E5F495CB}" presName="parentLin" presStyleCnt="0"/>
      <dgm:spPr/>
    </dgm:pt>
    <dgm:pt modelId="{604E65E7-61F0-4A56-89A0-D9DA9F512E78}" type="pres">
      <dgm:prSet presAssocID="{FB3CB501-C9F4-44A1-93A0-7087E5F495CB}" presName="parentLeftMargin" presStyleLbl="node1" presStyleIdx="0" presStyleCnt="4"/>
      <dgm:spPr/>
    </dgm:pt>
    <dgm:pt modelId="{AB761511-6398-4F01-8BAE-77A7AEA5913F}" type="pres">
      <dgm:prSet presAssocID="{FB3CB501-C9F4-44A1-93A0-7087E5F495C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41B6C84-A2AB-4541-B69F-9191F87042AC}" type="pres">
      <dgm:prSet presAssocID="{FB3CB501-C9F4-44A1-93A0-7087E5F495CB}" presName="negativeSpace" presStyleCnt="0"/>
      <dgm:spPr/>
    </dgm:pt>
    <dgm:pt modelId="{C3FF251A-574E-4776-A00A-1C5B5497BF13}" type="pres">
      <dgm:prSet presAssocID="{FB3CB501-C9F4-44A1-93A0-7087E5F495CB}" presName="childText" presStyleLbl="conFgAcc1" presStyleIdx="1" presStyleCnt="4">
        <dgm:presLayoutVars>
          <dgm:bulletEnabled val="1"/>
        </dgm:presLayoutVars>
      </dgm:prSet>
      <dgm:spPr/>
    </dgm:pt>
    <dgm:pt modelId="{FACEF4E2-99F3-4A53-9EEB-061478277A4B}" type="pres">
      <dgm:prSet presAssocID="{C7D212B4-511A-4456-A34A-DE19BE04919E}" presName="spaceBetweenRectangles" presStyleCnt="0"/>
      <dgm:spPr/>
    </dgm:pt>
    <dgm:pt modelId="{90730D78-99F6-4492-8956-9054DBCC3773}" type="pres">
      <dgm:prSet presAssocID="{9BC97F6E-22E2-476F-9B97-5BAB0DD3033B}" presName="parentLin" presStyleCnt="0"/>
      <dgm:spPr/>
    </dgm:pt>
    <dgm:pt modelId="{0EEDC2F4-7290-4FB9-80C5-80C54557212A}" type="pres">
      <dgm:prSet presAssocID="{9BC97F6E-22E2-476F-9B97-5BAB0DD3033B}" presName="parentLeftMargin" presStyleLbl="node1" presStyleIdx="1" presStyleCnt="4"/>
      <dgm:spPr/>
    </dgm:pt>
    <dgm:pt modelId="{25B2CBB7-8531-4214-9B89-4A9A276772D3}" type="pres">
      <dgm:prSet presAssocID="{9BC97F6E-22E2-476F-9B97-5BAB0DD3033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FA4FD66-CCAC-4D56-B701-3350F1BE7540}" type="pres">
      <dgm:prSet presAssocID="{9BC97F6E-22E2-476F-9B97-5BAB0DD3033B}" presName="negativeSpace" presStyleCnt="0"/>
      <dgm:spPr/>
    </dgm:pt>
    <dgm:pt modelId="{3C8609C2-D338-46B1-BA14-4B9A5026C2AA}" type="pres">
      <dgm:prSet presAssocID="{9BC97F6E-22E2-476F-9B97-5BAB0DD3033B}" presName="childText" presStyleLbl="conFgAcc1" presStyleIdx="2" presStyleCnt="4">
        <dgm:presLayoutVars>
          <dgm:bulletEnabled val="1"/>
        </dgm:presLayoutVars>
      </dgm:prSet>
      <dgm:spPr/>
    </dgm:pt>
    <dgm:pt modelId="{FB1FED96-CEB6-482F-A3B0-1115C93F6850}" type="pres">
      <dgm:prSet presAssocID="{F3475E9B-FD1D-4EC1-A745-188F44713083}" presName="spaceBetweenRectangles" presStyleCnt="0"/>
      <dgm:spPr/>
    </dgm:pt>
    <dgm:pt modelId="{E3E17834-29D5-4275-A0DA-658BA7784344}" type="pres">
      <dgm:prSet presAssocID="{58C21CF2-07FE-40AC-9F4B-8A060B8FC683}" presName="parentLin" presStyleCnt="0"/>
      <dgm:spPr/>
    </dgm:pt>
    <dgm:pt modelId="{5E1774CC-944C-4BB3-9DF8-BE8CA6128E8F}" type="pres">
      <dgm:prSet presAssocID="{58C21CF2-07FE-40AC-9F4B-8A060B8FC683}" presName="parentLeftMargin" presStyleLbl="node1" presStyleIdx="2" presStyleCnt="4"/>
      <dgm:spPr/>
    </dgm:pt>
    <dgm:pt modelId="{90A8C4ED-3C26-470D-940B-FDFE45BBB22F}" type="pres">
      <dgm:prSet presAssocID="{58C21CF2-07FE-40AC-9F4B-8A060B8FC683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260A51FB-ED29-4302-B9D6-2DE7E87A0D54}" type="pres">
      <dgm:prSet presAssocID="{58C21CF2-07FE-40AC-9F4B-8A060B8FC683}" presName="negativeSpace" presStyleCnt="0"/>
      <dgm:spPr/>
    </dgm:pt>
    <dgm:pt modelId="{7FE4E65A-764C-48AF-A1E6-F9AB39574418}" type="pres">
      <dgm:prSet presAssocID="{58C21CF2-07FE-40AC-9F4B-8A060B8FC68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E9AFE07-5DF2-4B1A-8065-19E9BCAB875F}" type="presOf" srcId="{58C21CF2-07FE-40AC-9F4B-8A060B8FC683}" destId="{5E1774CC-944C-4BB3-9DF8-BE8CA6128E8F}" srcOrd="0" destOrd="0" presId="urn:microsoft.com/office/officeart/2005/8/layout/list1"/>
    <dgm:cxn modelId="{37F53C6B-F827-4968-879C-1B9C4B7A7F53}" srcId="{327B8898-6AB9-47D2-9EB1-E9D50936E38F}" destId="{5DE757E5-8563-4926-9924-E8ED127EB1D9}" srcOrd="0" destOrd="0" parTransId="{E6BAA7F7-E5B6-43B4-85CE-F2D97A46534A}" sibTransId="{E37DAE0E-274C-41B0-B2FC-609CBB3943CC}"/>
    <dgm:cxn modelId="{4315504C-91C5-4FF3-85A9-D0DE924D0DED}" type="presOf" srcId="{9BC97F6E-22E2-476F-9B97-5BAB0DD3033B}" destId="{25B2CBB7-8531-4214-9B89-4A9A276772D3}" srcOrd="1" destOrd="0" presId="urn:microsoft.com/office/officeart/2005/8/layout/list1"/>
    <dgm:cxn modelId="{1C05B16F-6B30-466F-8DA8-1DBB9F61F672}" type="presOf" srcId="{58C21CF2-07FE-40AC-9F4B-8A060B8FC683}" destId="{90A8C4ED-3C26-470D-940B-FDFE45BBB22F}" srcOrd="1" destOrd="0" presId="urn:microsoft.com/office/officeart/2005/8/layout/list1"/>
    <dgm:cxn modelId="{A62EB283-1F62-43E0-9487-27B665B58DF1}" type="presOf" srcId="{327B8898-6AB9-47D2-9EB1-E9D50936E38F}" destId="{00719823-CAE5-43BF-B810-B9E2DFDD4DB0}" srcOrd="0" destOrd="0" presId="urn:microsoft.com/office/officeart/2005/8/layout/list1"/>
    <dgm:cxn modelId="{48AD6D9D-FAE4-4CE4-8BC8-45179C4A6118}" type="presOf" srcId="{5DE757E5-8563-4926-9924-E8ED127EB1D9}" destId="{5AF706CC-73B6-4E5D-989C-362B73071109}" srcOrd="0" destOrd="0" presId="urn:microsoft.com/office/officeart/2005/8/layout/list1"/>
    <dgm:cxn modelId="{6B564DB3-6C91-481D-B397-A373A402E2AF}" type="presOf" srcId="{9BC97F6E-22E2-476F-9B97-5BAB0DD3033B}" destId="{0EEDC2F4-7290-4FB9-80C5-80C54557212A}" srcOrd="0" destOrd="0" presId="urn:microsoft.com/office/officeart/2005/8/layout/list1"/>
    <dgm:cxn modelId="{CB186CBE-5824-4A42-BC2A-CCB02F43FE9E}" type="presOf" srcId="{FB3CB501-C9F4-44A1-93A0-7087E5F495CB}" destId="{AB761511-6398-4F01-8BAE-77A7AEA5913F}" srcOrd="1" destOrd="0" presId="urn:microsoft.com/office/officeart/2005/8/layout/list1"/>
    <dgm:cxn modelId="{40D3F7CD-27F4-4E7E-9284-32C765ABB7ED}" srcId="{327B8898-6AB9-47D2-9EB1-E9D50936E38F}" destId="{FB3CB501-C9F4-44A1-93A0-7087E5F495CB}" srcOrd="1" destOrd="0" parTransId="{43FD19AA-5293-4E63-BFF0-C7419D70F646}" sibTransId="{C7D212B4-511A-4456-A34A-DE19BE04919E}"/>
    <dgm:cxn modelId="{89FE4BDD-DD2E-4E28-9EAF-DA4ACD1C76F2}" type="presOf" srcId="{FB3CB501-C9F4-44A1-93A0-7087E5F495CB}" destId="{604E65E7-61F0-4A56-89A0-D9DA9F512E78}" srcOrd="0" destOrd="0" presId="urn:microsoft.com/office/officeart/2005/8/layout/list1"/>
    <dgm:cxn modelId="{F501BEDE-A751-4291-A0F3-0B1387E2E10F}" type="presOf" srcId="{5DE757E5-8563-4926-9924-E8ED127EB1D9}" destId="{DDCBAD09-A172-4B6D-9D1C-4090D1456FEB}" srcOrd="1" destOrd="0" presId="urn:microsoft.com/office/officeart/2005/8/layout/list1"/>
    <dgm:cxn modelId="{A6E300F3-94AE-4534-83E1-06D7FF13B846}" srcId="{327B8898-6AB9-47D2-9EB1-E9D50936E38F}" destId="{9BC97F6E-22E2-476F-9B97-5BAB0DD3033B}" srcOrd="2" destOrd="0" parTransId="{E4D63844-F206-49EF-870D-907EBE98F49E}" sibTransId="{F3475E9B-FD1D-4EC1-A745-188F44713083}"/>
    <dgm:cxn modelId="{127C36FC-80B5-42E0-AA0F-A54741B5272A}" srcId="{327B8898-6AB9-47D2-9EB1-E9D50936E38F}" destId="{58C21CF2-07FE-40AC-9F4B-8A060B8FC683}" srcOrd="3" destOrd="0" parTransId="{FFE7376E-3E0A-4195-BD35-D055B127E767}" sibTransId="{4872C34F-2404-4DB6-947B-DD6375BC4B3A}"/>
    <dgm:cxn modelId="{0B670230-30C7-4D24-AECE-13BB44FC7325}" type="presParOf" srcId="{00719823-CAE5-43BF-B810-B9E2DFDD4DB0}" destId="{F6F7A64E-F7BA-4531-805C-7F5E6B41938A}" srcOrd="0" destOrd="0" presId="urn:microsoft.com/office/officeart/2005/8/layout/list1"/>
    <dgm:cxn modelId="{9BF0DC74-77CB-4405-A0B4-359D98A6AB08}" type="presParOf" srcId="{F6F7A64E-F7BA-4531-805C-7F5E6B41938A}" destId="{5AF706CC-73B6-4E5D-989C-362B73071109}" srcOrd="0" destOrd="0" presId="urn:microsoft.com/office/officeart/2005/8/layout/list1"/>
    <dgm:cxn modelId="{CC83155C-5754-4150-BF46-2BCDA5558865}" type="presParOf" srcId="{F6F7A64E-F7BA-4531-805C-7F5E6B41938A}" destId="{DDCBAD09-A172-4B6D-9D1C-4090D1456FEB}" srcOrd="1" destOrd="0" presId="urn:microsoft.com/office/officeart/2005/8/layout/list1"/>
    <dgm:cxn modelId="{E410F36F-6DC8-450B-BDC4-940E6BD18F4D}" type="presParOf" srcId="{00719823-CAE5-43BF-B810-B9E2DFDD4DB0}" destId="{A6ECDE15-4A48-4820-AF03-3344D3C91843}" srcOrd="1" destOrd="0" presId="urn:microsoft.com/office/officeart/2005/8/layout/list1"/>
    <dgm:cxn modelId="{FC1D9D73-4C7B-42AC-AF6E-106BC703E3AC}" type="presParOf" srcId="{00719823-CAE5-43BF-B810-B9E2DFDD4DB0}" destId="{EB706715-0517-42FB-96D3-B18BE9256073}" srcOrd="2" destOrd="0" presId="urn:microsoft.com/office/officeart/2005/8/layout/list1"/>
    <dgm:cxn modelId="{4BF485DF-90BC-4E0E-99CB-3FAC76FDF085}" type="presParOf" srcId="{00719823-CAE5-43BF-B810-B9E2DFDD4DB0}" destId="{75936983-0A2D-4738-B38E-C03C38D409CC}" srcOrd="3" destOrd="0" presId="urn:microsoft.com/office/officeart/2005/8/layout/list1"/>
    <dgm:cxn modelId="{C146086A-8F3D-47F0-8781-E6962DE5640B}" type="presParOf" srcId="{00719823-CAE5-43BF-B810-B9E2DFDD4DB0}" destId="{DBF88E8B-7E8B-4BFA-A63B-D58464700FBA}" srcOrd="4" destOrd="0" presId="urn:microsoft.com/office/officeart/2005/8/layout/list1"/>
    <dgm:cxn modelId="{9D05B4C4-8208-48E0-A3D4-2E820DB0D55F}" type="presParOf" srcId="{DBF88E8B-7E8B-4BFA-A63B-D58464700FBA}" destId="{604E65E7-61F0-4A56-89A0-D9DA9F512E78}" srcOrd="0" destOrd="0" presId="urn:microsoft.com/office/officeart/2005/8/layout/list1"/>
    <dgm:cxn modelId="{6D29C762-6CEA-4CCF-9716-F25F0B68CD97}" type="presParOf" srcId="{DBF88E8B-7E8B-4BFA-A63B-D58464700FBA}" destId="{AB761511-6398-4F01-8BAE-77A7AEA5913F}" srcOrd="1" destOrd="0" presId="urn:microsoft.com/office/officeart/2005/8/layout/list1"/>
    <dgm:cxn modelId="{93639AD9-DA31-46BF-8AFE-9082A1E0C24F}" type="presParOf" srcId="{00719823-CAE5-43BF-B810-B9E2DFDD4DB0}" destId="{A41B6C84-A2AB-4541-B69F-9191F87042AC}" srcOrd="5" destOrd="0" presId="urn:microsoft.com/office/officeart/2005/8/layout/list1"/>
    <dgm:cxn modelId="{DB7A4438-DE5E-4CDE-AF94-812E10448518}" type="presParOf" srcId="{00719823-CAE5-43BF-B810-B9E2DFDD4DB0}" destId="{C3FF251A-574E-4776-A00A-1C5B5497BF13}" srcOrd="6" destOrd="0" presId="urn:microsoft.com/office/officeart/2005/8/layout/list1"/>
    <dgm:cxn modelId="{C97B4541-EF54-43B0-9383-258D4AD3FE7A}" type="presParOf" srcId="{00719823-CAE5-43BF-B810-B9E2DFDD4DB0}" destId="{FACEF4E2-99F3-4A53-9EEB-061478277A4B}" srcOrd="7" destOrd="0" presId="urn:microsoft.com/office/officeart/2005/8/layout/list1"/>
    <dgm:cxn modelId="{5C64310D-4BCC-4C19-944C-7417B3B1415B}" type="presParOf" srcId="{00719823-CAE5-43BF-B810-B9E2DFDD4DB0}" destId="{90730D78-99F6-4492-8956-9054DBCC3773}" srcOrd="8" destOrd="0" presId="urn:microsoft.com/office/officeart/2005/8/layout/list1"/>
    <dgm:cxn modelId="{AAF8B81D-EB1E-4440-8DBE-57BF6E48B047}" type="presParOf" srcId="{90730D78-99F6-4492-8956-9054DBCC3773}" destId="{0EEDC2F4-7290-4FB9-80C5-80C54557212A}" srcOrd="0" destOrd="0" presId="urn:microsoft.com/office/officeart/2005/8/layout/list1"/>
    <dgm:cxn modelId="{5AA39503-852E-40BA-89A2-7E88220382B1}" type="presParOf" srcId="{90730D78-99F6-4492-8956-9054DBCC3773}" destId="{25B2CBB7-8531-4214-9B89-4A9A276772D3}" srcOrd="1" destOrd="0" presId="urn:microsoft.com/office/officeart/2005/8/layout/list1"/>
    <dgm:cxn modelId="{86EF0669-C664-494F-A53B-AB7A3B40B398}" type="presParOf" srcId="{00719823-CAE5-43BF-B810-B9E2DFDD4DB0}" destId="{FFA4FD66-CCAC-4D56-B701-3350F1BE7540}" srcOrd="9" destOrd="0" presId="urn:microsoft.com/office/officeart/2005/8/layout/list1"/>
    <dgm:cxn modelId="{4D72071F-D882-4250-BEDC-464162256B73}" type="presParOf" srcId="{00719823-CAE5-43BF-B810-B9E2DFDD4DB0}" destId="{3C8609C2-D338-46B1-BA14-4B9A5026C2AA}" srcOrd="10" destOrd="0" presId="urn:microsoft.com/office/officeart/2005/8/layout/list1"/>
    <dgm:cxn modelId="{A0ED2BB2-2D94-468A-92B3-B08FE07E0D0C}" type="presParOf" srcId="{00719823-CAE5-43BF-B810-B9E2DFDD4DB0}" destId="{FB1FED96-CEB6-482F-A3B0-1115C93F6850}" srcOrd="11" destOrd="0" presId="urn:microsoft.com/office/officeart/2005/8/layout/list1"/>
    <dgm:cxn modelId="{D42BD931-164C-4AA7-841C-036219975CD5}" type="presParOf" srcId="{00719823-CAE5-43BF-B810-B9E2DFDD4DB0}" destId="{E3E17834-29D5-4275-A0DA-658BA7784344}" srcOrd="12" destOrd="0" presId="urn:microsoft.com/office/officeart/2005/8/layout/list1"/>
    <dgm:cxn modelId="{02A75C8A-2B98-4096-A391-2C538A408CE1}" type="presParOf" srcId="{E3E17834-29D5-4275-A0DA-658BA7784344}" destId="{5E1774CC-944C-4BB3-9DF8-BE8CA6128E8F}" srcOrd="0" destOrd="0" presId="urn:microsoft.com/office/officeart/2005/8/layout/list1"/>
    <dgm:cxn modelId="{B7CBA110-47E9-4655-B69D-30591914E296}" type="presParOf" srcId="{E3E17834-29D5-4275-A0DA-658BA7784344}" destId="{90A8C4ED-3C26-470D-940B-FDFE45BBB22F}" srcOrd="1" destOrd="0" presId="urn:microsoft.com/office/officeart/2005/8/layout/list1"/>
    <dgm:cxn modelId="{33837EE4-F60D-4586-B4EA-85F730A7D924}" type="presParOf" srcId="{00719823-CAE5-43BF-B810-B9E2DFDD4DB0}" destId="{260A51FB-ED29-4302-B9D6-2DE7E87A0D54}" srcOrd="13" destOrd="0" presId="urn:microsoft.com/office/officeart/2005/8/layout/list1"/>
    <dgm:cxn modelId="{BEBA96B3-2F2F-4767-97B9-19DF7158EF8E}" type="presParOf" srcId="{00719823-CAE5-43BF-B810-B9E2DFDD4DB0}" destId="{7FE4E65A-764C-48AF-A1E6-F9AB3957441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706715-0517-42FB-96D3-B18BE9256073}">
      <dsp:nvSpPr>
        <dsp:cNvPr id="0" name=""/>
        <dsp:cNvSpPr/>
      </dsp:nvSpPr>
      <dsp:spPr>
        <a:xfrm>
          <a:off x="0" y="358132"/>
          <a:ext cx="105537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BAD09-A172-4B6D-9D1C-4090D1456FEB}">
      <dsp:nvSpPr>
        <dsp:cNvPr id="0" name=""/>
        <dsp:cNvSpPr/>
      </dsp:nvSpPr>
      <dsp:spPr>
        <a:xfrm>
          <a:off x="527685" y="18652"/>
          <a:ext cx="738759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233" tIns="0" rIns="279233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2025 Report to the King County Council Highlights</a:t>
          </a:r>
        </a:p>
      </dsp:txBody>
      <dsp:txXfrm>
        <a:off x="560829" y="51796"/>
        <a:ext cx="7321302" cy="612672"/>
      </dsp:txXfrm>
    </dsp:sp>
    <dsp:sp modelId="{C3FF251A-574E-4776-A00A-1C5B5497BF13}">
      <dsp:nvSpPr>
        <dsp:cNvPr id="0" name=""/>
        <dsp:cNvSpPr/>
      </dsp:nvSpPr>
      <dsp:spPr>
        <a:xfrm>
          <a:off x="0" y="1401412"/>
          <a:ext cx="105537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761511-6398-4F01-8BAE-77A7AEA5913F}">
      <dsp:nvSpPr>
        <dsp:cNvPr id="0" name=""/>
        <dsp:cNvSpPr/>
      </dsp:nvSpPr>
      <dsp:spPr>
        <a:xfrm>
          <a:off x="527685" y="1061932"/>
          <a:ext cx="738759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233" tIns="0" rIns="279233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Partnership with King County Elections (KCE)</a:t>
          </a:r>
        </a:p>
      </dsp:txBody>
      <dsp:txXfrm>
        <a:off x="560829" y="1095076"/>
        <a:ext cx="7321302" cy="612672"/>
      </dsp:txXfrm>
    </dsp:sp>
    <dsp:sp modelId="{3C8609C2-D338-46B1-BA14-4B9A5026C2AA}">
      <dsp:nvSpPr>
        <dsp:cNvPr id="0" name=""/>
        <dsp:cNvSpPr/>
      </dsp:nvSpPr>
      <dsp:spPr>
        <a:xfrm>
          <a:off x="0" y="2444692"/>
          <a:ext cx="105537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2CBB7-8531-4214-9B89-4A9A276772D3}">
      <dsp:nvSpPr>
        <dsp:cNvPr id="0" name=""/>
        <dsp:cNvSpPr/>
      </dsp:nvSpPr>
      <dsp:spPr>
        <a:xfrm>
          <a:off x="527685" y="2105212"/>
          <a:ext cx="738759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233" tIns="0" rIns="279233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Emerging Issues and Looking Forward  </a:t>
          </a:r>
        </a:p>
      </dsp:txBody>
      <dsp:txXfrm>
        <a:off x="560829" y="2138356"/>
        <a:ext cx="7321302" cy="612672"/>
      </dsp:txXfrm>
    </dsp:sp>
    <dsp:sp modelId="{7FE4E65A-764C-48AF-A1E6-F9AB39574418}">
      <dsp:nvSpPr>
        <dsp:cNvPr id="0" name=""/>
        <dsp:cNvSpPr/>
      </dsp:nvSpPr>
      <dsp:spPr>
        <a:xfrm>
          <a:off x="0" y="3487972"/>
          <a:ext cx="105537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A8C4ED-3C26-470D-940B-FDFE45BBB22F}">
      <dsp:nvSpPr>
        <dsp:cNvPr id="0" name=""/>
        <dsp:cNvSpPr/>
      </dsp:nvSpPr>
      <dsp:spPr>
        <a:xfrm>
          <a:off x="527685" y="3148492"/>
          <a:ext cx="738759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233" tIns="0" rIns="279233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Key Takeaways </a:t>
          </a:r>
        </a:p>
      </dsp:txBody>
      <dsp:txXfrm>
        <a:off x="560829" y="3181636"/>
        <a:ext cx="7321302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7C3B7-402A-F944-A270-F06B3F0E2A91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EA7DD-C62F-AC45-A3BD-A50695AC6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128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Hays, Christopher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65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–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BG">
            <a:extLst>
              <a:ext uri="{FF2B5EF4-FFF2-40B4-BE49-F238E27FC236}">
                <a16:creationId xmlns:a16="http://schemas.microsoft.com/office/drawing/2014/main" id="{AB334436-B285-7DAA-7CB1-76B5E11C77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2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392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46" y="-3313"/>
            <a:ext cx="12186116" cy="6861313"/>
          </a:xfrm>
          <a:prstGeom prst="rect">
            <a:avLst/>
          </a:prstGeom>
          <a:noFill/>
        </p:spPr>
      </p:pic>
      <p:sp>
        <p:nvSpPr>
          <p:cNvPr id="5" name="Rectangle Bottom">
            <a:extLst>
              <a:ext uri="{FF2B5EF4-FFF2-40B4-BE49-F238E27FC236}">
                <a16:creationId xmlns:a16="http://schemas.microsoft.com/office/drawing/2014/main" id="{39B0978A-2EB1-219C-F21A-6B07BFF30D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583680"/>
            <a:ext cx="12191999" cy="274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07031311-7491-FCDB-407A-E6315A6BC5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5884" y="3378529"/>
            <a:ext cx="12192000" cy="1686508"/>
          </a:xfrm>
          <a:solidFill>
            <a:schemeClr val="accent1">
              <a:alpha val="75370"/>
            </a:schemeClr>
          </a:solidFill>
        </p:spPr>
        <p:txBody>
          <a:bodyPr anchor="b">
            <a:normAutofit/>
          </a:bodyPr>
          <a:lstStyle>
            <a:lvl1pPr marL="11113" indent="0" algn="ctr" rtl="0">
              <a:tabLst/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Presentation Title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786CCEEF-6F5D-5CC5-C3ED-3082FB51B3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5884" y="5065037"/>
            <a:ext cx="12187238" cy="504825"/>
          </a:xfrm>
          <a:solidFill>
            <a:schemeClr val="accent1">
              <a:alpha val="75275"/>
            </a:schemeClr>
          </a:solidFill>
        </p:spPr>
        <p:txBody>
          <a:bodyPr>
            <a:noAutofit/>
          </a:bodyPr>
          <a:lstStyle>
            <a:lvl1pPr marL="9525" indent="0" algn="ctr">
              <a:buFontTx/>
              <a:buNone/>
              <a:defRPr sz="2800"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DD6AB0EB-C515-74CD-9F01-FC4722862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078" y="65255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5" name="Picture Logo" descr="King County Council logo.">
            <a:extLst>
              <a:ext uri="{FF2B5EF4-FFF2-40B4-BE49-F238E27FC236}">
                <a16:creationId xmlns:a16="http://schemas.microsoft.com/office/drawing/2014/main" id="{B0EB51BF-6C0D-F97C-DD10-34CA882C12C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430085" y="6118953"/>
            <a:ext cx="2330115" cy="41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62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– Solid Backgroun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Bottom">
            <a:extLst>
              <a:ext uri="{FF2B5EF4-FFF2-40B4-BE49-F238E27FC236}">
                <a16:creationId xmlns:a16="http://schemas.microsoft.com/office/drawing/2014/main" id="{9DFF3B73-83B1-0657-B42D-BDA1848783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616377"/>
            <a:ext cx="12191999" cy="274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6" name="Title">
            <a:extLst>
              <a:ext uri="{FF2B5EF4-FFF2-40B4-BE49-F238E27FC236}">
                <a16:creationId xmlns:a16="http://schemas.microsoft.com/office/drawing/2014/main" id="{46E87D60-558C-633C-707F-4AAE383AB22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661146"/>
            <a:ext cx="12192000" cy="1686508"/>
          </a:xfrm>
          <a:solidFill>
            <a:schemeClr val="accent1">
              <a:alpha val="75370"/>
            </a:schemeClr>
          </a:solidFill>
        </p:spPr>
        <p:txBody>
          <a:bodyPr anchor="b">
            <a:normAutofit/>
          </a:bodyPr>
          <a:lstStyle>
            <a:lvl1pPr marL="11113" indent="0" algn="ctr" rtl="0">
              <a:tabLst/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Presentation Title</a:t>
            </a:r>
          </a:p>
        </p:txBody>
      </p:sp>
      <p:sp>
        <p:nvSpPr>
          <p:cNvPr id="4" name="Subtitle">
            <a:extLst>
              <a:ext uri="{FF2B5EF4-FFF2-40B4-BE49-F238E27FC236}">
                <a16:creationId xmlns:a16="http://schemas.microsoft.com/office/drawing/2014/main" id="{7A0E5E41-1DA3-2EA9-9E5A-6449514F73A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347363"/>
            <a:ext cx="12192000" cy="617537"/>
          </a:xfrm>
        </p:spPr>
        <p:txBody>
          <a:bodyPr>
            <a:normAutofit/>
          </a:bodyPr>
          <a:lstStyle>
            <a:lvl1pPr marL="9525" indent="0" algn="ctr">
              <a:buFontTx/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9" name="Slide Number">
            <a:extLst>
              <a:ext uri="{FF2B5EF4-FFF2-40B4-BE49-F238E27FC236}">
                <a16:creationId xmlns:a16="http://schemas.microsoft.com/office/drawing/2014/main" id="{FADA3DD6-75BE-BD2F-AE3A-44D14B80E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5010" y="65255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9" name="Picture Logo" descr="King County Council logo.">
            <a:extLst>
              <a:ext uri="{FF2B5EF4-FFF2-40B4-BE49-F238E27FC236}">
                <a16:creationId xmlns:a16="http://schemas.microsoft.com/office/drawing/2014/main" id="{C808853F-C6D8-8A6A-E83C-9504E7CE3B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36100" y="6118953"/>
            <a:ext cx="2330115" cy="41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5A741C36-8AE4-74BD-688A-5538C8D86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5753100" cy="65836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BF616308-77A5-D5BC-0FA7-5B48787FC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767708"/>
            <a:ext cx="4546600" cy="3793671"/>
          </a:xfrm>
        </p:spPr>
        <p:txBody>
          <a:bodyPr anchor="t"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17" name="Text Placeholder">
            <a:extLst>
              <a:ext uri="{FF2B5EF4-FFF2-40B4-BE49-F238E27FC236}">
                <a16:creationId xmlns:a16="http://schemas.microsoft.com/office/drawing/2014/main" id="{D00C6201-81BF-B0AB-EE18-6FBA6E6089D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3300" y="812591"/>
            <a:ext cx="5448300" cy="5232400"/>
          </a:xfrm>
        </p:spPr>
        <p:txBody>
          <a:bodyPr/>
          <a:lstStyle>
            <a:lvl1pPr marL="238125" indent="-238125">
              <a:buFont typeface="Arial" panose="020B0604020202020204" pitchFamily="34" charset="0"/>
              <a:buChar char="•"/>
              <a:tabLst/>
              <a:defRPr/>
            </a:lvl1pPr>
            <a:lvl2pPr>
              <a:spcBef>
                <a:spcPts val="1600"/>
              </a:spcBef>
              <a:defRPr/>
            </a:lvl2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7F61C74F-7BD3-5654-7719-1EB5283FC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27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/>
          </a:p>
        </p:txBody>
      </p:sp>
      <p:pic>
        <p:nvPicPr>
          <p:cNvPr id="3" name="Picture Logo" descr="King County Council logo.">
            <a:extLst>
              <a:ext uri="{FF2B5EF4-FFF2-40B4-BE49-F238E27FC236}">
                <a16:creationId xmlns:a16="http://schemas.microsoft.com/office/drawing/2014/main" id="{8BBA8C40-4299-26C6-129F-504321A3A7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186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E98BA8D-8F71-9538-AED0-014440FD99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664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A8BF8D80-5CF6-EF79-8FFC-ED72961946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100" y="1825625"/>
            <a:ext cx="10553700" cy="4086226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300 characters.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C0BF175B-7286-857E-7903-BAF9405D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DFF57658-E8AE-74C9-861C-5504A968AA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383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BA5696F-16E9-8DCD-2D6D-35708C55FC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537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3" name="Content Placeholder Left">
            <a:extLst>
              <a:ext uri="{FF2B5EF4-FFF2-40B4-BE49-F238E27FC236}">
                <a16:creationId xmlns:a16="http://schemas.microsoft.com/office/drawing/2014/main" id="{470A1942-BA31-B1BA-B6D5-82CD3BB3528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00100" y="1790701"/>
            <a:ext cx="5046064" cy="41529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4" name="Content Placeholder Right">
            <a:extLst>
              <a:ext uri="{FF2B5EF4-FFF2-40B4-BE49-F238E27FC236}">
                <a16:creationId xmlns:a16="http://schemas.microsoft.com/office/drawing/2014/main" id="{00A75471-FD38-B466-B087-29DD83A2DCB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307736" y="1790701"/>
            <a:ext cx="5046064" cy="41529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6C16481C-F445-89AE-3AC5-104FBD4C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Logo" descr="King County Council logo.">
            <a:extLst>
              <a:ext uri="{FF2B5EF4-FFF2-40B4-BE49-F238E27FC236}">
                <a16:creationId xmlns:a16="http://schemas.microsoft.com/office/drawing/2014/main" id="{651D3DCD-1FEF-AF91-1855-6ED5B6C206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857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E98BA8D-8F71-9538-AED0-014440FD99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664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5" name="Table Placeholder">
            <a:extLst>
              <a:ext uri="{FF2B5EF4-FFF2-40B4-BE49-F238E27FC236}">
                <a16:creationId xmlns:a16="http://schemas.microsoft.com/office/drawing/2014/main" id="{2425129B-4FF8-B2F6-B035-028D556510D1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800100" y="1790701"/>
            <a:ext cx="6578600" cy="3665720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7" name="Text Placeholder Caption">
            <a:extLst>
              <a:ext uri="{FF2B5EF4-FFF2-40B4-BE49-F238E27FC236}">
                <a16:creationId xmlns:a16="http://schemas.microsoft.com/office/drawing/2014/main" id="{CC939356-2427-7649-9009-D2A3229085A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9029" y="5629275"/>
            <a:ext cx="6713537" cy="771525"/>
          </a:xfrm>
        </p:spPr>
        <p:txBody>
          <a:bodyPr/>
          <a:lstStyle>
            <a:lvl1pPr marL="9525" indent="0">
              <a:buFontTx/>
              <a:buNone/>
              <a:defRPr sz="1800"/>
            </a:lvl1pPr>
            <a:lvl2pPr marL="202057" indent="0">
              <a:buFontTx/>
              <a:buNone/>
              <a:defRPr/>
            </a:lvl2pPr>
            <a:lvl3pPr marL="357696" indent="0">
              <a:buFontTx/>
              <a:buNone/>
              <a:defRPr/>
            </a:lvl3pPr>
            <a:lvl4pPr marL="522287" indent="0">
              <a:buFontTx/>
              <a:buNone/>
              <a:defRPr/>
            </a:lvl4pPr>
            <a:lvl5pPr marL="70974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caption.</a:t>
            </a:r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A8BF8D80-5CF6-EF79-8FFC-ED72961946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615005" y="1690688"/>
            <a:ext cx="3776896" cy="3765733"/>
          </a:xfrm>
        </p:spPr>
        <p:txBody>
          <a:bodyPr/>
          <a:lstStyle>
            <a:lvl1pPr marL="36957" indent="0">
              <a:buFontTx/>
              <a:buNone/>
              <a:defRPr sz="2400"/>
            </a:lvl1pPr>
          </a:lstStyle>
          <a:p>
            <a:pPr lvl="0"/>
            <a:r>
              <a:rPr lang="en-US" dirty="0"/>
              <a:t>Click to add text – about 150 characters.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C0BF175B-7286-857E-7903-BAF9405D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DFF57658-E8AE-74C9-861C-5504A968AA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786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Image,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9754EEF-98B0-5AC6-891D-7989C7A000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537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6" name="Text Placeholder">
            <a:extLst>
              <a:ext uri="{FF2B5EF4-FFF2-40B4-BE49-F238E27FC236}">
                <a16:creationId xmlns:a16="http://schemas.microsoft.com/office/drawing/2014/main" id="{895B81B9-271D-3689-EC02-4AFB94A588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1790699"/>
            <a:ext cx="5111025" cy="3990299"/>
          </a:xfrm>
        </p:spPr>
        <p:txBody>
          <a:bodyPr/>
          <a:lstStyle>
            <a:lvl2pPr marL="0" indent="0">
              <a:buFontTx/>
              <a:buNone/>
              <a:defRPr/>
            </a:lvl2pPr>
          </a:lstStyle>
          <a:p>
            <a:pPr lvl="1"/>
            <a:r>
              <a:rPr lang="en-US" dirty="0"/>
              <a:t>Click to add text – about 150 characters.</a:t>
            </a:r>
          </a:p>
        </p:txBody>
      </p:sp>
      <p:sp>
        <p:nvSpPr>
          <p:cNvPr id="2" name="Picture Placeholder">
            <a:extLst>
              <a:ext uri="{FF2B5EF4-FFF2-40B4-BE49-F238E27FC236}">
                <a16:creationId xmlns:a16="http://schemas.microsoft.com/office/drawing/2014/main" id="{0A6E6BAC-82CF-3394-8C6F-2FA67416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80877" y="1790700"/>
            <a:ext cx="5065776" cy="3060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C03457B8-479A-231F-1429-CDBFFAF967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96560" y="5057099"/>
            <a:ext cx="5150093" cy="723900"/>
          </a:xfrm>
        </p:spPr>
        <p:txBody>
          <a:bodyPr/>
          <a:lstStyle>
            <a:lvl1pPr marL="9525" indent="0">
              <a:spcBef>
                <a:spcPts val="0"/>
              </a:spcBef>
              <a:spcAft>
                <a:spcPts val="0"/>
              </a:spcAft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shown here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 Placeholder">
            <a:extLst>
              <a:ext uri="{FF2B5EF4-FFF2-40B4-BE49-F238E27FC236}">
                <a16:creationId xmlns:a16="http://schemas.microsoft.com/office/drawing/2014/main" id="{364EBCF1-B948-D0F4-1999-BC15F3D8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8076A378-A04B-8707-443A-36643E89A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55477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13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9754EEF-98B0-5AC6-891D-7989C7A000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537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8" name="Picture Placeholder Left">
            <a:extLst>
              <a:ext uri="{FF2B5EF4-FFF2-40B4-BE49-F238E27FC236}">
                <a16:creationId xmlns:a16="http://schemas.microsoft.com/office/drawing/2014/main" id="{1A5DFDA5-6413-60BA-928A-2C61A9627A4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0100" y="1790700"/>
            <a:ext cx="5065776" cy="30607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0" name="Text Placeholder Left">
            <a:extLst>
              <a:ext uri="{FF2B5EF4-FFF2-40B4-BE49-F238E27FC236}">
                <a16:creationId xmlns:a16="http://schemas.microsoft.com/office/drawing/2014/main" id="{0987B664-DA04-801A-C05F-B1139EF8A34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7530" y="5066166"/>
            <a:ext cx="5150093" cy="754062"/>
          </a:xfrm>
        </p:spPr>
        <p:txBody>
          <a:bodyPr/>
          <a:lstStyle>
            <a:lvl1pPr marL="9525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above is 400px wide x 250px high.</a:t>
            </a:r>
          </a:p>
        </p:txBody>
      </p:sp>
      <p:sp>
        <p:nvSpPr>
          <p:cNvPr id="2" name="Picture Placeholder Right">
            <a:extLst>
              <a:ext uri="{FF2B5EF4-FFF2-40B4-BE49-F238E27FC236}">
                <a16:creationId xmlns:a16="http://schemas.microsoft.com/office/drawing/2014/main" id="{0A6E6BAC-82CF-3394-8C6F-2FA67416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80877" y="1790701"/>
            <a:ext cx="5065776" cy="3060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Right">
            <a:extLst>
              <a:ext uri="{FF2B5EF4-FFF2-40B4-BE49-F238E27FC236}">
                <a16:creationId xmlns:a16="http://schemas.microsoft.com/office/drawing/2014/main" id="{C03457B8-479A-231F-1429-CDBFFAF967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96560" y="5057099"/>
            <a:ext cx="5150093" cy="723900"/>
          </a:xfrm>
        </p:spPr>
        <p:txBody>
          <a:bodyPr/>
          <a:lstStyle>
            <a:lvl1pPr marL="9525" indent="0">
              <a:spcBef>
                <a:spcPts val="0"/>
              </a:spcBef>
              <a:spcAft>
                <a:spcPts val="0"/>
              </a:spcAft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shown here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 Placeholder">
            <a:extLst>
              <a:ext uri="{FF2B5EF4-FFF2-40B4-BE49-F238E27FC236}">
                <a16:creationId xmlns:a16="http://schemas.microsoft.com/office/drawing/2014/main" id="{364EBCF1-B948-D0F4-1999-BC15F3D8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8076A378-A04B-8707-443A-36643E89A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55477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672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6DB69B-837C-76C9-E40A-2C9FB0C4B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85535-A221-C979-B386-6B8A3C867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862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CEE2502-206D-DCF1-A3DC-89DD8342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6583680"/>
            <a:ext cx="12191999" cy="274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01F83-3DC0-60FB-8E28-1C1F4137CB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2629" y="65128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895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6" r:id="rId3"/>
    <p:sldLayoutId id="2147483650" r:id="rId4"/>
    <p:sldLayoutId id="2147483652" r:id="rId5"/>
    <p:sldLayoutId id="2147483663" r:id="rId6"/>
    <p:sldLayoutId id="2147483657" r:id="rId7"/>
    <p:sldLayoutId id="2147483664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38125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03225" indent="-201168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522288" indent="-164592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163513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865188" indent="-155448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1128" userDrawn="1">
          <p15:clr>
            <a:srgbClr val="F26B43"/>
          </p15:clr>
        </p15:guide>
        <p15:guide id="4" pos="504" userDrawn="1">
          <p15:clr>
            <a:srgbClr val="F26B43"/>
          </p15:clr>
        </p15:guide>
        <p15:guide id="5" pos="7152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  <p15:guide id="8" pos="19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C468CAE-B03F-1531-C124-34DD05631F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Citizens’ Election Oversight Committee</a:t>
            </a:r>
            <a:br>
              <a:rPr lang="en-US" dirty="0"/>
            </a:br>
            <a:r>
              <a:rPr lang="en-US" sz="4800" dirty="0"/>
              <a:t>2025 Annual Report </a:t>
            </a:r>
          </a:p>
        </p:txBody>
      </p:sp>
      <p:sp>
        <p:nvSpPr>
          <p:cNvPr id="3" name="Subtitle">
            <a:extLst>
              <a:ext uri="{FF2B5EF4-FFF2-40B4-BE49-F238E27FC236}">
                <a16:creationId xmlns:a16="http://schemas.microsoft.com/office/drawing/2014/main" id="{0821DA47-FD74-F0AE-B160-D96CCDF1FF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Christopher Hays, CEOC Chair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C5EED9A8-9391-DFD0-1E21-893331DBDE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249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43A0C-00F1-109B-1BD9-EE9D9B864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Roadmap 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B8973D1-B5B6-5D59-5B8A-C82855B179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4106157"/>
              </p:ext>
            </p:extLst>
          </p:nvPr>
        </p:nvGraphicFramePr>
        <p:xfrm>
          <a:off x="800100" y="1825625"/>
          <a:ext cx="10553700" cy="4086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0FA155-6DF5-D9AF-2D16-8C9CD63F9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963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3867864-6B3F-0C59-0483-0C0409BB7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2025 Report </a:t>
            </a:r>
            <a:br>
              <a:rPr lang="en-US" dirty="0"/>
            </a:br>
            <a:r>
              <a:rPr lang="en-US" dirty="0"/>
              <a:t>to the King County Council Highlights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BD7BAAAF-A339-9C4C-10FC-4C23913FE2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28600" indent="-228600"/>
            <a:r>
              <a:rPr lang="en-US" dirty="0"/>
              <a:t>CEOC held 5 committee meetings and 15 workgroup meetings</a:t>
            </a:r>
          </a:p>
          <a:p>
            <a:pPr marL="228600" indent="-228600"/>
            <a:r>
              <a:rPr lang="en-US" dirty="0"/>
              <a:t>100% of members received their observation training and majority observed at least one election</a:t>
            </a:r>
          </a:p>
          <a:p>
            <a:pPr marL="228600" indent="-228600"/>
            <a:r>
              <a:rPr lang="en-US" dirty="0"/>
              <a:t>CEOC recommends King County Council consider adopting a proclamation expressing support for King County Elections’ system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79129527-4CBA-B41B-D87D-89B15AE99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19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87BE6-C004-90F9-CC18-3345E02F9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7B7B222D-44C8-5965-EF69-DC9D62AE7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Partnership with King County Elections (KCE)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17C53C3A-04DD-3A4F-8DC1-39A7F9D829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28600" indent="-228600"/>
            <a:r>
              <a:rPr lang="en-US" dirty="0"/>
              <a:t>King County Elections presented on multiple occasions</a:t>
            </a:r>
          </a:p>
          <a:p>
            <a:pPr marL="228600" indent="-228600"/>
            <a:r>
              <a:rPr lang="en-US" dirty="0"/>
              <a:t>Director Wise provided regular updates</a:t>
            </a:r>
          </a:p>
          <a:p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0D31B733-A060-CCC0-3594-FC745D75D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331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E49C82-0A6A-F438-87B4-C830428F7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3AD53881-3CC2-6235-0420-E9A64777F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Emerging Issues and Looking Forward  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26632CF4-3A4C-554F-1E0E-AA03065C13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61178"/>
            <a:ext cx="5448300" cy="5232400"/>
          </a:xfrm>
        </p:spPr>
        <p:txBody>
          <a:bodyPr/>
          <a:lstStyle/>
          <a:p>
            <a:pPr marL="228600" indent="-228600"/>
            <a:r>
              <a:rPr lang="en-US" dirty="0"/>
              <a:t>Commitment to focus on language access in 2026</a:t>
            </a:r>
          </a:p>
          <a:p>
            <a:pPr marL="228600" indent="-228600"/>
            <a:r>
              <a:rPr lang="en-US" dirty="0"/>
              <a:t>Mail-in voting and federal updates</a:t>
            </a:r>
          </a:p>
          <a:p>
            <a:pPr marL="228600" indent="-228600"/>
            <a:r>
              <a:rPr lang="en-US" dirty="0"/>
              <a:t>Found ballots</a:t>
            </a:r>
          </a:p>
          <a:p>
            <a:pPr marL="228600" indent="-228600"/>
            <a:r>
              <a:rPr lang="en-US" dirty="0"/>
              <a:t>CEOC vacancies </a:t>
            </a:r>
          </a:p>
          <a:p>
            <a:pPr marL="228600" indent="-228600"/>
            <a:r>
              <a:rPr lang="en-US" dirty="0"/>
              <a:t>Fieldtrip to King County Elections’ printing vendor</a:t>
            </a:r>
          </a:p>
          <a:p>
            <a:pPr marL="228600" indent="-228600"/>
            <a:r>
              <a:rPr lang="en-US" dirty="0"/>
              <a:t>Remarks from Secretary of State Steve Hobbs anticipated in September 2026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805AC01A-7D00-DB8F-5D6C-B23ACCC92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811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EBA79-E8C6-4AF3-5104-0A6138FC3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DB3BABEF-68A8-B374-AC05-C22BF46EC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Key Takeaways 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6DA96AB1-6790-AAC2-3A0E-FB0870B68D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/>
              <a:t>King County Elections administers accurate and fair elections </a:t>
            </a:r>
          </a:p>
          <a:p>
            <a:pPr marL="514350" indent="-514350">
              <a:buAutoNum type="arabicPeriod"/>
            </a:pPr>
            <a:r>
              <a:rPr lang="en-US" dirty="0"/>
              <a:t>CEOC members are engaged and excited </a:t>
            </a:r>
          </a:p>
          <a:p>
            <a:pPr marL="514350" indent="-514350">
              <a:buAutoNum type="arabicPeriod"/>
            </a:pPr>
            <a:r>
              <a:rPr lang="en-US" dirty="0"/>
              <a:t>CEOC recommends the Council consider adopting a proclamation in support of King County Elections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AC3EAEA2-F570-E850-15E8-2C99E2E45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58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B976A-38D4-86D8-3846-7BBF5C20FA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A7DE55-71B0-A429-9227-453310FFE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482172"/>
      </p:ext>
    </p:extLst>
  </p:cSld>
  <p:clrMapOvr>
    <a:masterClrMapping/>
  </p:clrMapOvr>
</p:sld>
</file>

<file path=ppt/theme/theme1.xml><?xml version="1.0" encoding="utf-8"?>
<a:theme xmlns:a="http://schemas.openxmlformats.org/drawingml/2006/main" name="KCC Theme - Albacore">
  <a:themeElements>
    <a:clrScheme name="Custom 1">
      <a:dk1>
        <a:srgbClr val="000000"/>
      </a:dk1>
      <a:lt1>
        <a:srgbClr val="FFFFFF"/>
      </a:lt1>
      <a:dk2>
        <a:srgbClr val="555555"/>
      </a:dk2>
      <a:lt2>
        <a:srgbClr val="E6E6E6"/>
      </a:lt2>
      <a:accent1>
        <a:srgbClr val="187089"/>
      </a:accent1>
      <a:accent2>
        <a:srgbClr val="1FABB3"/>
      </a:accent2>
      <a:accent3>
        <a:srgbClr val="DA7059"/>
      </a:accent3>
      <a:accent4>
        <a:srgbClr val="CDF3FF"/>
      </a:accent4>
      <a:accent5>
        <a:srgbClr val="187089"/>
      </a:accent5>
      <a:accent6>
        <a:srgbClr val="187089"/>
      </a:accent6>
      <a:hlink>
        <a:srgbClr val="1A9CFF"/>
      </a:hlink>
      <a:folHlink>
        <a:srgbClr val="1A9CFF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KCC-Accessible-Slide-Template1" id="{3792A601-483C-5649-9036-2F3B5E2C31BD}" vid="{C32774AA-157C-3648-8B5F-039110E64B8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KCC-Accessible-Slide-Template1 (1)</Template>
  <TotalTime>167</TotalTime>
  <Words>202</Words>
  <Application>Microsoft Office PowerPoint</Application>
  <PresentationFormat>Widescreen</PresentationFormat>
  <Paragraphs>35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Arial</vt:lpstr>
      <vt:lpstr>Gill Sans MT</vt:lpstr>
      <vt:lpstr>KCC Theme - Albacore</vt:lpstr>
      <vt:lpstr>Citizens’ Election Oversight Committee 2025 Annual Report </vt:lpstr>
      <vt:lpstr>Roadmap </vt:lpstr>
      <vt:lpstr>2025 Report  to the King County Council Highlights </vt:lpstr>
      <vt:lpstr>Partnership with King County Elections (KCE)  </vt:lpstr>
      <vt:lpstr>Emerging Issues and Looking Forward     </vt:lpstr>
      <vt:lpstr>Key Takeaways     </vt:lpstr>
      <vt:lpstr>QUESTIONS?</vt:lpstr>
    </vt:vector>
  </TitlesOfParts>
  <Manager/>
  <Company>King County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For Council and Committee Meetings</dc:subject>
  <dc:creator>Mondaca, Tania</dc:creator>
  <cp:keywords/>
  <dc:description/>
  <cp:lastModifiedBy>Mondaca, Tania</cp:lastModifiedBy>
  <cp:revision>1</cp:revision>
  <dcterms:created xsi:type="dcterms:W3CDTF">2026-05-08T03:09:28Z</dcterms:created>
  <dcterms:modified xsi:type="dcterms:W3CDTF">2026-05-08T05:57:08Z</dcterms:modified>
  <cp:category/>
</cp:coreProperties>
</file>