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75" r:id="rId5"/>
    <p:sldId id="1176" r:id="rId6"/>
    <p:sldId id="1197" r:id="rId7"/>
    <p:sldId id="1198" r:id="rId8"/>
    <p:sldId id="274" r:id="rId9"/>
    <p:sldId id="1171" r:id="rId10"/>
    <p:sldId id="1117" r:id="rId11"/>
    <p:sldId id="1196" r:id="rId12"/>
    <p:sldId id="110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74A5E10-DFD8-16FD-309A-658D3D12FFF6}" name="Miller, Zach" initials="ZM" userId="S::zmiller@kingcounty.gov::46e8186e-237e-4f0a-81ae-61017c23143b" providerId="AD"/>
  <p188:author id="{8B3E6224-40DA-75D8-4C58-BAD00A71A8C6}" name="Sutton, Peter" initials="PS" userId="S::Peter.Sutton@kingcounty.gov::35ff0cf7-a826-45a1-b3c5-fbcef1917a05" providerId="AD"/>
  <p188:author id="{2021A02C-05B3-BE62-819C-329F8921CC19}" name="Hall, Caitlyn" initials="CH" userId="S::Caitlyn.Hall@kingcounty.gov::2ea489ba-e8c2-45d8-ade1-55c022ae75ac" providerId="AD"/>
  <p188:author id="{73719239-4810-D780-CBF5-834F53F76175}" name="Grothe, Ann" initials="AMG" userId="Grothe, Ann" providerId="None"/>
  <p188:author id="{8A29265D-FA63-98B3-DC24-BB1A401D7A7D}" name="Herrin, Sharman" initials="SH" userId="S::Sharman.Herrin@kingcounty.gov::2a2b9447-919e-4a8b-ab79-0f5ad895d769" providerId="AD"/>
  <p188:author id="{628D4C6D-DA24-156C-D8F9-21EF7BA7C0C0}" name="Robinson, Olivia" initials="RO" userId="S::olivia.robinson@kingcounty.gov::4b0c5d9a-91f4-4003-a36b-65b1d24f59bf" providerId="AD"/>
  <p188:author id="{1B282A7E-077E-2E88-157F-B8B851D86EE0}" name="Herrin, Sharman" initials="HS" userId="S::sharman.herrin@kingcounty.gov::2a2b9447-919e-4a8b-ab79-0f5ad895d769" providerId="AD"/>
  <p188:author id="{5D055B9E-17AA-EEC0-0C2A-5D0520F8752C}" name="Hawkes, Alison" initials="HA" userId="S::ahawkes@kingcounty.gov::36abac7f-ff56-41b3-9eb7-872544a3b271" providerId="AD"/>
  <p188:author id="{78F5CFA0-0CEA-CC3E-B75E-6AFA1B395CE7}" name="Black, Courtney (DNRP)" initials="CB" userId="S::coublack@kingcounty.gov::41282de0-19de-4079-95c7-b44fbfaade1e" providerId="AD"/>
  <p188:author id="{09952BA6-2EDD-7439-4D6E-58C32DBECE7B}" name="Fleet, Crystal" initials="FC" userId="S::crystal.fleet@kingcounty.gov::7fc1ccd6-edfb-47d2-8eba-58d722cf74a2" providerId="AD"/>
  <p188:author id="{5B19DCC3-489A-94A4-FB25-600BD0E1FC5D}" name="Collins, Wendy Gable" initials="" userId="S::Wendy.Collins@kingcounty.gov::033898cd-4150-4854-a3c3-75736bcccc92" providerId="AD"/>
  <p188:author id="{CD1F9CCC-4E14-DBE0-DF9E-C271B215C8D9}" name="Davert, Elena" initials="DE" userId="S::edavert@kingcounty.gov::4cc71edf-d0a2-457d-9e56-6fbbbc57efc6" providerId="AD"/>
  <p188:author id="{22BA81D6-2656-29B8-66E0-65B8082BCAD9}" name="Bas Moore, Andrés" initials="AB" userId="S::abas@kingcounty.gov::84fde751-e47c-4709-a1bd-4647afa1aedd" providerId="AD"/>
  <p188:author id="{C3A500DF-2D3D-DA0A-33F7-0F3AFF7E441F}" name="Slaughterbeck, Luke" initials="LS" userId="S::lslaughterbeck@kingcounty.gov::955d6d77-6c66-495b-b99e-97f7d3b5d580" providerId="AD"/>
  <p188:author id="{876E15E4-36B3-5647-44E6-1DA91DD76A2B}" name="Fleet, Crystal" initials="CF" userId="S::Crystal.Fleet@kingcounty.gov::7fc1ccd6-edfb-47d2-8eba-58d722cf74a2" providerId="AD"/>
  <p188:author id="{12B0E2E6-ACE2-08A6-0F51-12ED73577040}" name="Gurol, Kamuron" initials="KG" userId="S::kgurol@kingcounty.gov::6f88e593-cbe6-46ef-bd08-af2e4abdd3bc" providerId="AD"/>
  <p188:author id="{5CF94CFC-5B12-A43D-D37F-916C9C18B4EA}" name="Dewar, Michael" initials="DM" userId="S::mdewar@kingcounty.gov::d367f3df-6e10-47ec-9b26-3fc08682d06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23B40"/>
    <a:srgbClr val="3DCCD8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B67BBA-EAAE-AB7E-83A0-1D1316ECFB31}" v="16" dt="2026-05-01T20:04:49.620"/>
    <p1510:client id="{60FD5333-0F09-767F-E02C-21292FFFF8F1}" v="1" dt="2026-05-01T18:28:44.184"/>
    <p1510:client id="{7024F270-B58E-4BC4-8741-ACD05A1245CC}" v="1071" dt="2026-05-01T20:52:27.714"/>
    <p1510:client id="{BB5C7361-034B-8247-E0C1-66F1A31DC2D7}" v="91" dt="2026-05-01T18:04:56.246"/>
    <p1510:client id="{FE6149CB-C5EC-CBDB-5E50-62461687E557}" v="4" dt="2026-05-01T18:55:00.3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DF8C9E-4C6C-7F18-CA73-CAC6C0F8EE9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BA27B3-3E82-0804-FE90-DBFC193C6B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197EE9-A49A-9643-8731-657A338ACFD9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5680BB-C31C-E24A-D20D-520AF17BFE0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42E0C-3AA1-FFAB-50C5-4C9600AA45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772E3F-A915-B649-AE65-C092EE76CC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8679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938DA-03D3-BE48-A7DC-4EFCB06F6FE7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025FD-151D-C44E-B429-A343883326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86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93387-EFD5-8AD1-DB96-381665BF7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28CBC2-F09D-A6C7-6FBE-D762B31E97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767E5A-D5A8-E8FA-9EC0-D15C3E58C5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B349C6-BB01-8815-52C3-634089A823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025FD-151D-C44E-B429-A343883326C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6573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69310-6027-220E-5713-F04089A6C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181C79-A977-9DCB-68E6-17E5431134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2092F4-8682-94E1-4613-8EFF7FFF73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9EDEE-5CA0-F723-6387-B815F99CF9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025FD-151D-C44E-B429-A343883326C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524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7D628-FE3B-7974-18E4-D998724F1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2BFEFC-6DF7-CE89-5178-FEB8028B52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1B4753-1233-6A68-DA2A-A15C05ABFD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CDBACF-EA80-FF26-58B4-EEA7BE9BB3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025FD-151D-C44E-B429-A343883326C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446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B1275528-20EE-D577-94ED-61F0F3FF9D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6E6AD65C-9977-0A42-9A31-E3F636BC85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22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9034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5222"/>
            <a:ext cx="10515600" cy="49217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116A9B49-894C-849B-A82C-46EC6F9D3B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6E6AD65C-9977-0A42-9A31-E3F636BC85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5338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8A319BC2-A99E-E471-69A8-36B518D52B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6E6AD65C-9977-0A42-9A31-E3F636BC85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08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85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404851"/>
            <a:ext cx="10515600" cy="4772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14415A-4BC8-67E7-AD78-E64A7C700B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1784890" y="6190488"/>
            <a:ext cx="394640" cy="6675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8C48C4-F1F0-AE9C-5B1F-1EEF01C082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6E6AD65C-9977-0A42-9A31-E3F636BC85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059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73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1BD718-3ECF-E092-CE33-E089788F4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ackground">
            <a:extLst>
              <a:ext uri="{FF2B5EF4-FFF2-40B4-BE49-F238E27FC236}">
                <a16:creationId xmlns:a16="http://schemas.microsoft.com/office/drawing/2014/main" id="{419298AC-7DD2-C5B2-BF6B-BA9D03C83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7125" r="10896"/>
          <a:stretch/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cxnSp>
        <p:nvCxnSpPr>
          <p:cNvPr id="14" name="Line">
            <a:extLst>
              <a:ext uri="{FF2B5EF4-FFF2-40B4-BE49-F238E27FC236}">
                <a16:creationId xmlns:a16="http://schemas.microsoft.com/office/drawing/2014/main" id="{657FB738-B150-ECF1-A4C4-2D1D26228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524000" y="3034456"/>
            <a:ext cx="9144000" cy="0"/>
          </a:xfrm>
          <a:prstGeom prst="line">
            <a:avLst/>
          </a:prstGeom>
          <a:ln w="5397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Logo" descr="King County Wastewater Treatment">
            <a:extLst>
              <a:ext uri="{FF2B5EF4-FFF2-40B4-BE49-F238E27FC236}">
                <a16:creationId xmlns:a16="http://schemas.microsoft.com/office/drawing/2014/main" id="{271ED97F-CF00-92FB-4F56-AD9150DF5E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0591" y="6194335"/>
            <a:ext cx="4237848" cy="669133"/>
          </a:xfrm>
          <a:prstGeom prst="rect">
            <a:avLst/>
          </a:prstGeom>
        </p:spPr>
      </p:pic>
      <p:sp>
        <p:nvSpPr>
          <p:cNvPr id="13" name="Subtitle ">
            <a:extLst>
              <a:ext uri="{FF2B5EF4-FFF2-40B4-BE49-F238E27FC236}">
                <a16:creationId xmlns:a16="http://schemas.microsoft.com/office/drawing/2014/main" id="{0D19AED1-DB0C-0FAB-0F9C-602CFC700F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23248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z="2800" dirty="0">
                <a:solidFill>
                  <a:schemeClr val="bg1"/>
                </a:solidFill>
              </a:rPr>
              <a:t>Regional Water Quality Committee Meeting</a:t>
            </a:r>
          </a:p>
          <a:p>
            <a:r>
              <a:rPr lang="en-US" sz="2800" dirty="0">
                <a:solidFill>
                  <a:schemeClr val="bg1"/>
                </a:solidFill>
              </a:rPr>
              <a:t>May 6, 2026</a:t>
            </a:r>
          </a:p>
        </p:txBody>
      </p:sp>
      <p:sp>
        <p:nvSpPr>
          <p:cNvPr id="12" name="Title">
            <a:extLst>
              <a:ext uri="{FF2B5EF4-FFF2-40B4-BE49-F238E27FC236}">
                <a16:creationId xmlns:a16="http://schemas.microsoft.com/office/drawing/2014/main" id="{7F732438-DC20-8A00-66D6-F1D5F05499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554781"/>
            <a:ext cx="9144000" cy="2387600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King County 2027 Sewer Rate Proposal</a:t>
            </a:r>
          </a:p>
        </p:txBody>
      </p:sp>
    </p:spTree>
    <p:extLst>
      <p:ext uri="{BB962C8B-B14F-4D97-AF65-F5344CB8AC3E}">
        <p14:creationId xmlns:p14="http://schemas.microsoft.com/office/powerpoint/2010/main" val="1864405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45B76-2FEE-CE3F-8EEC-D3B6EBEF8C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95284-1DB2-CFBC-EDA8-3AD0977B1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Takeaways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80279-05EB-05FE-F429-AD9B126757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dirty="0"/>
              <a:t>Executive's 2027 rate proposal maintains: </a:t>
            </a:r>
          </a:p>
          <a:p>
            <a:pPr lvl="1"/>
            <a:r>
              <a:rPr lang="en-US" b="1" dirty="0"/>
              <a:t>12.75%</a:t>
            </a:r>
            <a:r>
              <a:rPr lang="en-US" dirty="0"/>
              <a:t> rate increase forecast last year</a:t>
            </a:r>
          </a:p>
          <a:p>
            <a:pPr lvl="1"/>
            <a:r>
              <a:rPr lang="en-US" dirty="0"/>
              <a:t>Regulatory </a:t>
            </a:r>
            <a:r>
              <a:rPr lang="en-US" b="1" dirty="0"/>
              <a:t>compliance</a:t>
            </a:r>
            <a:r>
              <a:rPr lang="en-US" dirty="0"/>
              <a:t> </a:t>
            </a:r>
          </a:p>
          <a:p>
            <a:pPr lvl="1"/>
            <a:r>
              <a:rPr lang="en-US" b="1" dirty="0"/>
              <a:t>High priority investments </a:t>
            </a:r>
            <a:r>
              <a:rPr lang="en-US" dirty="0"/>
              <a:t>in asset renewal and replacement and capacity projects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Alternative scenarios that shift project timing were considered</a:t>
            </a:r>
          </a:p>
          <a:p>
            <a:pPr lvl="1"/>
            <a:r>
              <a:rPr lang="en-US" dirty="0"/>
              <a:t>Deferred asset renewal/replacement and capacity projects would add </a:t>
            </a:r>
            <a:r>
              <a:rPr lang="en-US" b="1" dirty="0"/>
              <a:t>risk with modest, near-term rate reductions</a:t>
            </a:r>
            <a:r>
              <a:rPr lang="en-US" dirty="0"/>
              <a:t> and higher long-term costs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Review of regulatory requirements</a:t>
            </a:r>
          </a:p>
          <a:p>
            <a:pPr lvl="1"/>
            <a:r>
              <a:rPr lang="en-US" dirty="0"/>
              <a:t>Combined Sewer Overflow (CSO) consent decree, National Pollutant Discharge Elimination System (NPDES) permit, nutrient regulations</a:t>
            </a:r>
          </a:p>
          <a:p>
            <a:pPr lvl="1"/>
            <a:r>
              <a:rPr lang="en-US" dirty="0"/>
              <a:t>Evaluating tools under Clean Water Act, meeting with regulators</a:t>
            </a:r>
          </a:p>
          <a:p>
            <a:pPr lvl="1"/>
            <a:r>
              <a:rPr lang="en-US" dirty="0"/>
              <a:t>Requires </a:t>
            </a:r>
            <a:r>
              <a:rPr lang="en-US" b="1" dirty="0"/>
              <a:t>successful negotiations</a:t>
            </a:r>
            <a:r>
              <a:rPr lang="en-US" dirty="0"/>
              <a:t>, process may take some time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WTD continuing to undertake variety of </a:t>
            </a:r>
            <a:r>
              <a:rPr lang="en-US" b="1" dirty="0"/>
              <a:t>cost containment </a:t>
            </a:r>
            <a:r>
              <a:rPr lang="en-US" dirty="0"/>
              <a:t>efforts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>
              <a:highlight>
                <a:srgbClr val="FFFF00"/>
              </a:highlight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DE9A6F-3B5B-3ECA-6848-8F09B71E0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</p:spPr>
        <p:txBody>
          <a:bodyPr/>
          <a:lstStyle/>
          <a:p>
            <a:endParaRPr lang="en-US"/>
          </a:p>
          <a:p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2AEDC951-66AC-0CE2-2F12-3758E64CE330}"/>
              </a:ext>
            </a:extLst>
          </p:cNvPr>
          <p:cNvSpPr txBox="1">
            <a:spLocks/>
          </p:cNvSpPr>
          <p:nvPr/>
        </p:nvSpPr>
        <p:spPr>
          <a:xfrm>
            <a:off x="11784887" y="635000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E6AD65C-9977-0A42-9A31-E3F636BC850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467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5887F-67BF-8F35-F813-E00CC4DCB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Sewer Rate and Capital Work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50203-C492-2513-DBBC-7C742F18A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5503"/>
            <a:ext cx="10515600" cy="49217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ea typeface="+mn-lt"/>
                <a:cs typeface="+mn-lt"/>
              </a:rPr>
              <a:t>Third-party independent review</a:t>
            </a:r>
            <a:r>
              <a:rPr lang="en-US" dirty="0">
                <a:ea typeface="+mn-lt"/>
                <a:cs typeface="+mn-lt"/>
              </a:rPr>
              <a:t> of WTD’s capital program to begin Q3 2026, King County Auditor’s Office is project manager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b="1" dirty="0">
                <a:ea typeface="+mn-lt"/>
                <a:cs typeface="+mn-lt"/>
              </a:rPr>
              <a:t>Incorporating affordability</a:t>
            </a:r>
            <a:r>
              <a:rPr lang="en-US" dirty="0">
                <a:ea typeface="+mn-lt"/>
                <a:cs typeface="+mn-lt"/>
              </a:rPr>
              <a:t> policy options and metrics into Regional Wastewater Services Plan Update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b="1" dirty="0">
                <a:ea typeface="+mn-lt"/>
                <a:cs typeface="+mn-lt"/>
              </a:rPr>
              <a:t>Advocating for federal support</a:t>
            </a:r>
            <a:r>
              <a:rPr lang="en-US" dirty="0">
                <a:ea typeface="+mn-lt"/>
                <a:cs typeface="+mn-lt"/>
              </a:rPr>
              <a:t> for investments in Puget Sound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>
                <a:ea typeface="+mn-lt"/>
                <a:cs typeface="+mn-lt"/>
              </a:rPr>
              <a:t>Building on 2025 Utility Rate Summit and </a:t>
            </a:r>
            <a:r>
              <a:rPr lang="en-US" b="1" dirty="0">
                <a:ea typeface="+mn-lt"/>
                <a:cs typeface="+mn-lt"/>
              </a:rPr>
              <a:t>collaborating with RWQC members </a:t>
            </a:r>
            <a:r>
              <a:rPr lang="en-US" dirty="0">
                <a:ea typeface="+mn-lt"/>
                <a:cs typeface="+mn-lt"/>
              </a:rPr>
              <a:t>to develop next steps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FD186D-34DA-E631-87C9-1426F8C07E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E6AD65C-9977-0A42-9A31-E3F636BC850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07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65E56-E9DA-2DF1-B5CA-69C366617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Sewer Rate and Capital Work Plan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6815A-7B3B-6A07-5248-F335AC7674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dirty="0">
                <a:ea typeface="+mn-lt"/>
                <a:cs typeface="+mn-lt"/>
              </a:rPr>
              <a:t>Two MWPAAC </a:t>
            </a:r>
            <a:r>
              <a:rPr lang="en-US" sz="2600" b="1" dirty="0">
                <a:ea typeface="+mn-lt"/>
                <a:cs typeface="+mn-lt"/>
              </a:rPr>
              <a:t>representatives will attend select WTD capital portfolio management meetings</a:t>
            </a:r>
            <a:endParaRPr lang="en-US" sz="26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sz="2600" dirty="0">
              <a:ea typeface="+mn-lt"/>
              <a:cs typeface="+mn-lt"/>
            </a:endParaRPr>
          </a:p>
          <a:p>
            <a:r>
              <a:rPr lang="en-US" sz="2600" b="1" dirty="0">
                <a:ea typeface="+mn-lt"/>
                <a:cs typeface="+mn-lt"/>
              </a:rPr>
              <a:t>Provided rate briefings</a:t>
            </a:r>
            <a:r>
              <a:rPr lang="en-US" sz="2600" dirty="0">
                <a:ea typeface="+mn-lt"/>
                <a:cs typeface="+mn-lt"/>
              </a:rPr>
              <a:t> for MWPAAC, City of Pacific, Seattle Public Utilities’ Customer Review Panel, and City of Bellevue (scheduled)</a:t>
            </a:r>
          </a:p>
          <a:p>
            <a:pPr marL="0" indent="0">
              <a:buNone/>
            </a:pPr>
            <a:endParaRPr lang="en-US" sz="2600" dirty="0">
              <a:ea typeface="+mn-lt"/>
              <a:cs typeface="+mn-lt"/>
            </a:endParaRPr>
          </a:p>
          <a:p>
            <a:r>
              <a:rPr lang="en-US" sz="2600" b="1" dirty="0">
                <a:ea typeface="+mn-lt"/>
                <a:cs typeface="+mn-lt"/>
              </a:rPr>
              <a:t>Multi-year rate proposal for 2028-2029 will provide a longer timeline and further improved engagement and predictability</a:t>
            </a:r>
            <a:r>
              <a:rPr lang="en-US" sz="2600" dirty="0">
                <a:ea typeface="+mn-lt"/>
                <a:cs typeface="+mn-lt"/>
              </a:rPr>
              <a:t> in the rate development process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8B3794-4F4F-C484-E3A7-C6E696975D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E6AD65C-9977-0A42-9A31-E3F636BC850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432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A99C0-EA35-B5FF-F6CF-16552C7FA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ackground">
            <a:extLst>
              <a:ext uri="{FF2B5EF4-FFF2-40B4-BE49-F238E27FC236}">
                <a16:creationId xmlns:a16="http://schemas.microsoft.com/office/drawing/2014/main" id="{EBC30B37-C403-A247-8794-F7ABD9102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7125" r="10896"/>
          <a:stretch/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pic>
        <p:nvPicPr>
          <p:cNvPr id="11" name="Logo" descr="King County Wastewater Treatment">
            <a:extLst>
              <a:ext uri="{FF2B5EF4-FFF2-40B4-BE49-F238E27FC236}">
                <a16:creationId xmlns:a16="http://schemas.microsoft.com/office/drawing/2014/main" id="{85A727DF-5ACD-911B-25A1-AE38F475A4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24342" y="2049319"/>
            <a:ext cx="2943317" cy="2759360"/>
          </a:xfrm>
          <a:prstGeom prst="rect">
            <a:avLst/>
          </a:prstGeom>
        </p:spPr>
      </p:pic>
      <p:sp>
        <p:nvSpPr>
          <p:cNvPr id="3" name="Title leave off slide">
            <a:extLst>
              <a:ext uri="{FF2B5EF4-FFF2-40B4-BE49-F238E27FC236}">
                <a16:creationId xmlns:a16="http://schemas.microsoft.com/office/drawing/2014/main" id="{8B15911D-C263-F4E6-AFAE-96CB32DBB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387600"/>
            <a:ext cx="9144000" cy="20218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Conclusion with logo</a:t>
            </a:r>
          </a:p>
        </p:txBody>
      </p:sp>
    </p:spTree>
    <p:extLst>
      <p:ext uri="{BB962C8B-B14F-4D97-AF65-F5344CB8AC3E}">
        <p14:creationId xmlns:p14="http://schemas.microsoft.com/office/powerpoint/2010/main" val="269427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D33CF-72AA-C63A-F417-881E969CE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0936B-DE7B-9219-20E5-B26DD030A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223" y="-244475"/>
            <a:ext cx="10887891" cy="973818"/>
          </a:xfrm>
        </p:spPr>
        <p:txBody>
          <a:bodyPr>
            <a:noAutofit/>
          </a:bodyPr>
          <a:lstStyle/>
          <a:p>
            <a:br>
              <a:rPr lang="en-US" sz="3600"/>
            </a:br>
            <a:r>
              <a:rPr lang="en-US" sz="3600"/>
              <a:t>Executive’s Proposed 2027 Rate and 10-Year Forecast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A34AB-E5E6-2829-F33B-59FE4BFDA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</p:spPr>
        <p:txBody>
          <a:bodyPr/>
          <a:lstStyle/>
          <a:p>
            <a:endParaRPr lang="en-US"/>
          </a:p>
          <a:p>
            <a:endParaRPr lang="en-US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5FC68ADF-CE52-94CE-3909-97EBEA4350F8}"/>
              </a:ext>
            </a:extLst>
          </p:cNvPr>
          <p:cNvSpPr txBox="1">
            <a:spLocks/>
          </p:cNvSpPr>
          <p:nvPr/>
        </p:nvSpPr>
        <p:spPr>
          <a:xfrm>
            <a:off x="11784887" y="635000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E6AD65C-9977-0A42-9A31-E3F636BC850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A3D56E-390B-6058-5E78-761916EF37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99" y="792154"/>
            <a:ext cx="10644539" cy="26331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CA9955-80C3-8B73-B286-693B00457E66}"/>
              </a:ext>
            </a:extLst>
          </p:cNvPr>
          <p:cNvSpPr txBox="1"/>
          <p:nvPr/>
        </p:nvSpPr>
        <p:spPr>
          <a:xfrm>
            <a:off x="522515" y="3429000"/>
            <a:ext cx="10461171" cy="32378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Maintains the same rate for 2027 as forecasted last year: 12.75% increase to $70.65 monthly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Prioritizes regulatory compliance and critical, high-risk asset management projects, and assumes deferral of low-to-mid risk projects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Assumes completion of Combined Sewer Overflow (CSO) Consent Decree projects by 2037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Provides operational and staffing funding to support prioritized capital projects and ongoing operational and maintenance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Continues the cash-funding approach based on depreciation with an average 27% cash funding of the Capital Improvement Program over 10-year forecast period</a:t>
            </a:r>
          </a:p>
          <a:p>
            <a:pPr marL="285750" indent="-285750" algn="ctr">
              <a:lnSpc>
                <a:spcPct val="150000"/>
              </a:lnSpc>
              <a:buFont typeface="Arial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967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6C496-EAFD-2404-3332-7DCC46799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484F71E4-7A42-7EAD-8927-D2D417B42E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024" y="985036"/>
            <a:ext cx="11592862" cy="57894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CC196D-399C-A2FF-760B-7D79FE127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4" y="117182"/>
            <a:ext cx="11887200" cy="790344"/>
          </a:xfrm>
        </p:spPr>
        <p:txBody>
          <a:bodyPr>
            <a:noAutofit/>
          </a:bodyPr>
          <a:lstStyle/>
          <a:p>
            <a:r>
              <a:rPr lang="en-US" sz="3000"/>
              <a:t>20-Year Rate Capital Forecast by Portfolio Category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78DCD8-E5C1-6A03-FEBE-984F8E2B8194}"/>
              </a:ext>
            </a:extLst>
          </p:cNvPr>
          <p:cNvCxnSpPr>
            <a:cxnSpLocks/>
          </p:cNvCxnSpPr>
          <p:nvPr/>
        </p:nvCxnSpPr>
        <p:spPr bwMode="auto">
          <a:xfrm>
            <a:off x="6627580" y="2472231"/>
            <a:ext cx="0" cy="381739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  <a:headEnd type="none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611CCBE-3B84-0510-A63E-BAF456779FAA}"/>
              </a:ext>
            </a:extLst>
          </p:cNvPr>
          <p:cNvCxnSpPr>
            <a:cxnSpLocks/>
          </p:cNvCxnSpPr>
          <p:nvPr/>
        </p:nvCxnSpPr>
        <p:spPr bwMode="auto">
          <a:xfrm>
            <a:off x="1801193" y="2479011"/>
            <a:ext cx="0" cy="381739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  <a:headEnd type="none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9AC4A-3097-F93F-CD98-A61FF6F203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</p:spPr>
        <p:txBody>
          <a:bodyPr/>
          <a:lstStyle/>
          <a:p>
            <a:endParaRPr lang="en-US"/>
          </a:p>
          <a:p>
            <a:endParaRPr lang="en-US"/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E693F617-66BB-0C83-F5DD-E47B98E92EBF}"/>
              </a:ext>
            </a:extLst>
          </p:cNvPr>
          <p:cNvSpPr txBox="1">
            <a:spLocks/>
          </p:cNvSpPr>
          <p:nvPr/>
        </p:nvSpPr>
        <p:spPr>
          <a:xfrm>
            <a:off x="11784887" y="635000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E6AD65C-9977-0A42-9A31-E3F636BC850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01A4D9-1A1D-0014-2947-9CFD9AAFF981}"/>
              </a:ext>
            </a:extLst>
          </p:cNvPr>
          <p:cNvSpPr txBox="1"/>
          <p:nvPr/>
        </p:nvSpPr>
        <p:spPr>
          <a:xfrm>
            <a:off x="2364707" y="2122318"/>
            <a:ext cx="3135153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/>
              <a:t>1</a:t>
            </a:r>
            <a:r>
              <a:rPr lang="en-US" baseline="30000"/>
              <a:t>st</a:t>
            </a:r>
            <a:r>
              <a:rPr lang="en-US"/>
              <a:t> Decade (‘26-’36): $14.2B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A00052-C6B2-8C1A-B264-0CEE86385694}"/>
              </a:ext>
            </a:extLst>
          </p:cNvPr>
          <p:cNvSpPr txBox="1"/>
          <p:nvPr/>
        </p:nvSpPr>
        <p:spPr>
          <a:xfrm>
            <a:off x="7914590" y="2025401"/>
            <a:ext cx="3135153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/>
              <a:t>2</a:t>
            </a:r>
            <a:r>
              <a:rPr lang="en-US" baseline="30000"/>
              <a:t>nd</a:t>
            </a:r>
            <a:r>
              <a:rPr lang="en-US"/>
              <a:t> Decade (‘37-’46): $10.3B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1AE6F7-AC5A-3603-20B4-9573F7748C53}"/>
              </a:ext>
            </a:extLst>
          </p:cNvPr>
          <p:cNvSpPr txBox="1"/>
          <p:nvPr/>
        </p:nvSpPr>
        <p:spPr>
          <a:xfrm>
            <a:off x="7400639" y="2479011"/>
            <a:ext cx="4163056" cy="90794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u="sng">
                <a:solidFill>
                  <a:srgbClr val="C00000"/>
                </a:solidFill>
              </a:rPr>
              <a:t>Known Unknowns</a:t>
            </a:r>
            <a:r>
              <a:rPr lang="en-US" sz="1200" b="1" u="sng">
                <a:solidFill>
                  <a:srgbClr val="C00000"/>
                </a:solidFill>
              </a:rPr>
              <a:t>,</a:t>
            </a:r>
            <a:r>
              <a:rPr lang="en-US" sz="1300" b="1" u="sng">
                <a:solidFill>
                  <a:srgbClr val="C00000"/>
                </a:solidFill>
              </a:rPr>
              <a:t> e.g.:</a:t>
            </a:r>
          </a:p>
          <a:p>
            <a:r>
              <a:rPr lang="en-US" sz="1300" b="1">
                <a:solidFill>
                  <a:srgbClr val="C00000"/>
                </a:solidFill>
              </a:rPr>
              <a:t>Nutrient regulations and costs</a:t>
            </a:r>
          </a:p>
          <a:p>
            <a:r>
              <a:rPr lang="en-US" sz="1300" b="1">
                <a:solidFill>
                  <a:srgbClr val="C00000"/>
                </a:solidFill>
              </a:rPr>
              <a:t>Contaminants of emerging concern</a:t>
            </a:r>
          </a:p>
          <a:p>
            <a:r>
              <a:rPr lang="en-US" sz="1300" b="1">
                <a:solidFill>
                  <a:srgbClr val="C00000"/>
                </a:solidFill>
              </a:rPr>
              <a:t>Other CSO cost updates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A5473E9-7A17-B11F-437A-7306FDD39309}"/>
              </a:ext>
            </a:extLst>
          </p:cNvPr>
          <p:cNvCxnSpPr/>
          <p:nvPr/>
        </p:nvCxnSpPr>
        <p:spPr bwMode="auto">
          <a:xfrm>
            <a:off x="8036581" y="3956340"/>
            <a:ext cx="3407620" cy="0"/>
          </a:xfrm>
          <a:prstGeom prst="straightConnector1">
            <a:avLst/>
          </a:prstGeom>
          <a:solidFill>
            <a:schemeClr val="bg2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A2BC360-3D8C-99FD-7CF5-73ED6996072E}"/>
              </a:ext>
            </a:extLst>
          </p:cNvPr>
          <p:cNvSpPr txBox="1"/>
          <p:nvPr/>
        </p:nvSpPr>
        <p:spPr>
          <a:xfrm>
            <a:off x="8036581" y="3587008"/>
            <a:ext cx="275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>
                <a:solidFill>
                  <a:srgbClr val="C00000"/>
                </a:solidFill>
              </a:rPr>
              <a:t>Significant uncertainty</a:t>
            </a:r>
          </a:p>
        </p:txBody>
      </p:sp>
    </p:spTree>
    <p:extLst>
      <p:ext uri="{BB962C8B-B14F-4D97-AF65-F5344CB8AC3E}">
        <p14:creationId xmlns:p14="http://schemas.microsoft.com/office/powerpoint/2010/main" val="2588688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C989-D0C8-5EB5-0743-1EF381554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834" y="0"/>
            <a:ext cx="10515600" cy="790344"/>
          </a:xfrm>
        </p:spPr>
        <p:txBody>
          <a:bodyPr/>
          <a:lstStyle/>
          <a:p>
            <a:r>
              <a:rPr lang="en-US"/>
              <a:t>2027 Sewer Rate Process Calendar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0C069DFB-1180-ADFE-0AAB-F179A91737C4}"/>
              </a:ext>
            </a:extLst>
          </p:cNvPr>
          <p:cNvSpPr/>
          <p:nvPr/>
        </p:nvSpPr>
        <p:spPr>
          <a:xfrm>
            <a:off x="1004306" y="2180207"/>
            <a:ext cx="369163" cy="221942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7F6DD-58CB-3535-3662-577113D733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</p:spPr>
        <p:txBody>
          <a:bodyPr/>
          <a:lstStyle/>
          <a:p>
            <a:endParaRPr lang="en-US"/>
          </a:p>
          <a:p>
            <a:endParaRPr lang="en-US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C7A953E0-A368-5D1A-1CCA-89A465486CDE}"/>
              </a:ext>
            </a:extLst>
          </p:cNvPr>
          <p:cNvSpPr txBox="1">
            <a:spLocks/>
          </p:cNvSpPr>
          <p:nvPr/>
        </p:nvSpPr>
        <p:spPr>
          <a:xfrm>
            <a:off x="11797359" y="635635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E6AD65C-9977-0A42-9A31-E3F636BC8503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D80ECFF7-6192-74FA-D358-4E997A465C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9317147"/>
              </p:ext>
            </p:extLst>
          </p:nvPr>
        </p:nvGraphicFramePr>
        <p:xfrm>
          <a:off x="460537" y="987483"/>
          <a:ext cx="10919403" cy="5674187"/>
        </p:xfrm>
        <a:graphic>
          <a:graphicData uri="http://schemas.openxmlformats.org/drawingml/2006/table">
            <a:tbl>
              <a:tblPr/>
              <a:tblGrid>
                <a:gridCol w="3664056">
                  <a:extLst>
                    <a:ext uri="{9D8B030D-6E8A-4147-A177-3AD203B41FA5}">
                      <a16:colId xmlns:a16="http://schemas.microsoft.com/office/drawing/2014/main" val="1729457700"/>
                    </a:ext>
                  </a:extLst>
                </a:gridCol>
                <a:gridCol w="1829429">
                  <a:extLst>
                    <a:ext uri="{9D8B030D-6E8A-4147-A177-3AD203B41FA5}">
                      <a16:colId xmlns:a16="http://schemas.microsoft.com/office/drawing/2014/main" val="3662914505"/>
                    </a:ext>
                  </a:extLst>
                </a:gridCol>
                <a:gridCol w="5425918">
                  <a:extLst>
                    <a:ext uri="{9D8B030D-6E8A-4147-A177-3AD203B41FA5}">
                      <a16:colId xmlns:a16="http://schemas.microsoft.com/office/drawing/2014/main" val="461041704"/>
                    </a:ext>
                  </a:extLst>
                </a:gridCol>
              </a:tblGrid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Agency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Date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Briefing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632333"/>
                  </a:ext>
                </a:extLst>
              </a:tr>
              <a:tr h="27122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Executive Budget Office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1/29/2026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Preliminary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050799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Regional Water Quality Committee (RWQC)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2/4/2026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Preliminary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637506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MWPAAC Rates &amp; Finance (R&amp;F)  Subcommittee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2/5/2026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Preliminary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774056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MWPAAC General meeting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2/25/2026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Preliminary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71260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Executive Team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2/26/2026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599166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RWQC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3/4/2026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221134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MWPAAC R&amp;F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3/5/2026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1751535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Executive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3/19/2026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439378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MWPAAC General Meering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3/25/2026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2027 WTD Sewer Rate Proposal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6012081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Executive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3/26/2026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Tech Memo due to the Executive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204099"/>
                  </a:ext>
                </a:extLst>
              </a:tr>
              <a:tr h="25184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en-US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RWQC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4/1/2026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Discussion on potential letter on sewer rate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463444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County Council</a:t>
                      </a:r>
                      <a:endParaRPr lang="en-US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4/23/2026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Executive transmitted 2027 Rate Proposal to Council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185860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MWPAAC General Meeting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4/29/2026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Action on potential letter to KC Council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267327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RWQC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5/6/2026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Briefing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998305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RWQC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6/4/2026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Briefing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2309583"/>
                  </a:ext>
                </a:extLst>
              </a:tr>
              <a:tr h="23739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and Fiscal Management (BFM) Committee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May 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Tentatively on May 13 and May 27 BFM agendas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276635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600" b="1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County Council</a:t>
                      </a: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 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Approval Required by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7/1/2026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21073"/>
                  </a:ext>
                </a:extLst>
              </a:tr>
              <a:tr h="18733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90085"/>
                  </a:ext>
                </a:extLst>
              </a:tr>
              <a:tr h="187331">
                <a:tc gridSpan="3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2401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1643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F4B6B-7C3A-0C44-E905-4F0B0ED67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Capacity Charge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A90D4-E79F-BBE2-5AAA-946825D47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963235"/>
            <a:ext cx="10843517" cy="252963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400" dirty="0"/>
              <a:t>WTD’s rate consultant (Raftelis) recalculated the capacity charge based on industry standard methodology for 2027</a:t>
            </a:r>
          </a:p>
          <a:p>
            <a:r>
              <a:rPr lang="en-US" sz="2400" dirty="0"/>
              <a:t>Legislation (Proposed Ordinance 2026-0066)  to implement the updated methodology is pending at King County Council</a:t>
            </a:r>
          </a:p>
          <a:p>
            <a:r>
              <a:rPr lang="en-US" sz="2400" dirty="0"/>
              <a:t>New methodology would allow for indexing capacity charge to Construction Cost Index (CCI)</a:t>
            </a:r>
          </a:p>
          <a:p>
            <a:r>
              <a:rPr lang="en-US" sz="2400" dirty="0"/>
              <a:t>Will update after RWSP process results in new capital plans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5D88-AF0A-D85E-C562-BA55EEA9D5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4888" y="6356350"/>
            <a:ext cx="394641" cy="365125"/>
          </a:xfrm>
        </p:spPr>
        <p:txBody>
          <a:bodyPr/>
          <a:lstStyle/>
          <a:p>
            <a:endParaRPr lang="en-US"/>
          </a:p>
          <a:p>
            <a:endParaRPr lang="en-US"/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1C5BB0E-3326-4D2F-2098-1D02B97E3A26}"/>
              </a:ext>
            </a:extLst>
          </p:cNvPr>
          <p:cNvSpPr txBox="1">
            <a:spLocks/>
          </p:cNvSpPr>
          <p:nvPr/>
        </p:nvSpPr>
        <p:spPr>
          <a:xfrm>
            <a:off x="11784887" y="6350000"/>
            <a:ext cx="3946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E6AD65C-9977-0A42-9A31-E3F636BC8503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459DEF44-58E3-18B3-2051-54BE9190E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219" y="1251857"/>
            <a:ext cx="9409365" cy="24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551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002C41"/>
      </a:dk2>
      <a:lt2>
        <a:srgbClr val="ABE1FA"/>
      </a:lt2>
      <a:accent1>
        <a:srgbClr val="044C7F"/>
      </a:accent1>
      <a:accent2>
        <a:srgbClr val="5DA9DD"/>
      </a:accent2>
      <a:accent3>
        <a:srgbClr val="F15928"/>
      </a:accent3>
      <a:accent4>
        <a:srgbClr val="A23F97"/>
      </a:accent4>
      <a:accent5>
        <a:srgbClr val="477D45"/>
      </a:accent5>
      <a:accent6>
        <a:srgbClr val="71B75C"/>
      </a:accent6>
      <a:hlink>
        <a:srgbClr val="1B75BC"/>
      </a:hlink>
      <a:folHlink>
        <a:srgbClr val="A23F97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C2298C38AF1343A875B7013E1F176E" ma:contentTypeVersion="20" ma:contentTypeDescription="Create a new document." ma:contentTypeScope="" ma:versionID="92179a113e14f5ce0a78f8a3e2705663">
  <xsd:schema xmlns:xsd="http://www.w3.org/2001/XMLSchema" xmlns:xs="http://www.w3.org/2001/XMLSchema" xmlns:p="http://schemas.microsoft.com/office/2006/metadata/properties" xmlns:ns2="7991515f-1a96-4894-bf6e-5f82290084e1" xmlns:ns3="925bd60e-4935-466b-b0fc-d3c36644429c" xmlns:ns4="2beaef9f-cf1f-479f-a374-c737fe2c05cb" targetNamespace="http://schemas.microsoft.com/office/2006/metadata/properties" ma:root="true" ma:fieldsID="742b5b6e39818eca1b6f49d6a6f532dd" ns2:_="" ns3:_="" ns4:_="">
    <xsd:import namespace="7991515f-1a96-4894-bf6e-5f82290084e1"/>
    <xsd:import namespace="925bd60e-4935-466b-b0fc-d3c36644429c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ResponseDate" minOccurs="0"/>
                <xsd:element ref="ns2:To" minOccurs="0"/>
                <xsd:element ref="ns2:Owner" minOccurs="0"/>
                <xsd:element ref="ns2:ProjectName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WorkStatu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91515f-1a96-4894-bf6e-5f82290084e1" elementFormDefault="qualified">
    <xsd:import namespace="http://schemas.microsoft.com/office/2006/documentManagement/types"/>
    <xsd:import namespace="http://schemas.microsoft.com/office/infopath/2007/PartnerControls"/>
    <xsd:element name="ResponseDate" ma:index="8" nillable="true" ma:displayName="Due Date" ma:format="DateOnly" ma:internalName="ResponseDate">
      <xsd:simpleType>
        <xsd:restriction base="dms:DateTime"/>
      </xsd:simpleType>
    </xsd:element>
    <xsd:element name="To" ma:index="9" nillable="true" ma:displayName="To" ma:list="UserInfo" ma:SharePointGroup="0" ma:internalName="To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Owner" ma:index="10" nillable="true" ma:displayName="Owner" ma:format="Dropdown" ma:list="UserInfo" ma:SharePointGroup="0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ProjectName" ma:index="11" nillable="true" ma:displayName="Project Name" ma:format="Dropdown" ma:internalName="ProjectNam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Audit Rates - Sewer 2017"/>
                    <xsd:enumeration value="Audit Rates - Cap Charge 2017"/>
                  </xsd:restriction>
                </xsd:simpleType>
              </xsd:element>
            </xsd:sequence>
          </xsd:extension>
        </xsd:complexContent>
      </xsd:complex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WorkStatus" ma:index="16" nillable="true" ma:displayName="Work Status" ma:format="Dropdown" ma:internalName="WorkStatus">
      <xsd:simpleType>
        <xsd:restriction base="dms:Choice">
          <xsd:enumeration value="Completed"/>
          <xsd:enumeration value="In Progress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5bd60e-4935-466b-b0fc-d3c36644429c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6bc443da-7863-49d2-be81-5275a9e171e6}" ma:internalName="TaxCatchAll" ma:showField="CatchAllData" ma:web="925bd60e-4935-466b-b0fc-d3c3664442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eaef9f-cf1f-479f-a374-c737fe2c05cb" xsi:nil="true"/>
    <lcf76f155ced4ddcb4097134ff3c332f xmlns="7991515f-1a96-4894-bf6e-5f82290084e1">
      <Terms xmlns="http://schemas.microsoft.com/office/infopath/2007/PartnerControls"/>
    </lcf76f155ced4ddcb4097134ff3c332f>
    <ResponseDate xmlns="7991515f-1a96-4894-bf6e-5f82290084e1" xsi:nil="true"/>
    <To xmlns="7991515f-1a96-4894-bf6e-5f82290084e1">
      <UserInfo>
        <DisplayName/>
        <AccountId xsi:nil="true"/>
        <AccountType/>
      </UserInfo>
    </To>
    <Owner xmlns="7991515f-1a96-4894-bf6e-5f82290084e1">
      <UserInfo>
        <DisplayName/>
        <AccountId xsi:nil="true"/>
        <AccountType/>
      </UserInfo>
    </Owner>
    <WorkStatus xmlns="7991515f-1a96-4894-bf6e-5f82290084e1" xsi:nil="true"/>
    <ProjectName xmlns="7991515f-1a96-4894-bf6e-5f82290084e1" xsi:nil="true"/>
  </documentManagement>
</p:properties>
</file>

<file path=customXml/itemProps1.xml><?xml version="1.0" encoding="utf-8"?>
<ds:datastoreItem xmlns:ds="http://schemas.openxmlformats.org/officeDocument/2006/customXml" ds:itemID="{414BC02D-94C4-4543-8E5A-9F42DBAD1A4B}">
  <ds:schemaRefs>
    <ds:schemaRef ds:uri="2beaef9f-cf1f-479f-a374-c737fe2c05cb"/>
    <ds:schemaRef ds:uri="7991515f-1a96-4894-bf6e-5f82290084e1"/>
    <ds:schemaRef ds:uri="925bd60e-4935-466b-b0fc-d3c36644429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B2C2909-9BA3-4DBD-8B14-CD7E85BCC7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6BD173-2F34-49A0-8491-A11AF378D0FC}">
  <ds:schemaRefs>
    <ds:schemaRef ds:uri="http://purl.org/dc/dcmitype/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2beaef9f-cf1f-479f-a374-c737fe2c05cb"/>
    <ds:schemaRef ds:uri="925bd60e-4935-466b-b0fc-d3c36644429c"/>
    <ds:schemaRef ds:uri="7991515f-1a96-4894-bf6e-5f82290084e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632</Words>
  <Application>Microsoft Office PowerPoint</Application>
  <PresentationFormat>Widescreen</PresentationFormat>
  <Paragraphs>123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King County 2027 Sewer Rate Proposal</vt:lpstr>
      <vt:lpstr>Key Takeaways</vt:lpstr>
      <vt:lpstr>Sewer Rate and Capital Work Plan</vt:lpstr>
      <vt:lpstr>Sewer Rate and Capital Work Plan continued</vt:lpstr>
      <vt:lpstr>Conclusion with logo</vt:lpstr>
      <vt:lpstr> Executive’s Proposed 2027 Rate and 10-Year Forecast</vt:lpstr>
      <vt:lpstr>20-Year Rate Capital Forecast by Portfolio Category</vt:lpstr>
      <vt:lpstr>2027 Sewer Rate Process Calendar</vt:lpstr>
      <vt:lpstr>Capacity Charge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Collins, Wendy Gable</dc:creator>
  <cp:lastModifiedBy>Herrin, Sharman</cp:lastModifiedBy>
  <cp:revision>40</cp:revision>
  <dcterms:created xsi:type="dcterms:W3CDTF">2024-08-12T15:16:11Z</dcterms:created>
  <dcterms:modified xsi:type="dcterms:W3CDTF">2026-05-01T20:52:27Z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0x01010099C2298C38AF1343A875B7013E1F176E</vt:lpwstr>
  </property>
  <property fmtid="{D5CDD505-2E9C-101B-9397-08002B2CF9AE}" pid="3" name="MediaServiceImageTags">
    <vt:lpwstr/>
  </property>
</Properties>
</file>