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4"/>
  </p:sldMasterIdLst>
  <p:notesMasterIdLst>
    <p:notesMasterId r:id="rId15"/>
  </p:notesMasterIdLst>
  <p:sldIdLst>
    <p:sldId id="261" r:id="rId5"/>
    <p:sldId id="292" r:id="rId6"/>
    <p:sldId id="289" r:id="rId7"/>
    <p:sldId id="284" r:id="rId8"/>
    <p:sldId id="288" r:id="rId9"/>
    <p:sldId id="287" r:id="rId10"/>
    <p:sldId id="286" r:id="rId11"/>
    <p:sldId id="291" r:id="rId12"/>
    <p:sldId id="285" r:id="rId13"/>
    <p:sldId id="290" r:id="rId1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8708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3FFA2F93-2878-4CF9-2919-6723AA58A922}" v="52" dt="2026-07-21T18:05:23.514"/>
    <p1510:client id="{BD3F42F9-9CF1-E08D-B73B-7811501D857A}" v="463" dt="2026-07-22T22:51:51.418"/>
    <p1510:client id="{EB6D4319-E7DD-3C70-3CE3-328408FF2B84}" v="26" dt="2026-07-22T22:45:12.957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93" d="100"/>
          <a:sy n="93" d="100"/>
        </p:scale>
        <p:origin x="84" y="91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presProps" Target="presProps.xml"/><Relationship Id="rId20" Type="http://schemas.microsoft.com/office/2015/10/relationships/revisionInfo" Target="revisionInfo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6.xml"/><Relationship Id="rId19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F3A852E-CB70-364D-9569-778CB2222E3B}" type="datetimeFigureOut">
              <a:rPr lang="en-US" smtClean="0"/>
              <a:t>7/22/2026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4A85E9C-0462-0B48-ABF1-A6473A6E3A1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62368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>
              <a:ea typeface="Calibri"/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4A85E9C-0462-0B48-ABF1-A6473A6E3A10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8483721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>
              <a:ea typeface="Calibri"/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4A85E9C-0462-0B48-ABF1-A6473A6E3A10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8366172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>
              <a:ea typeface="Calibri"/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4A85E9C-0462-0B48-ABF1-A6473A6E3A10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7552428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4A85E9C-0462-0B48-ABF1-A6473A6E3A10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458358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>
              <a:ea typeface="Calibri"/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4A85E9C-0462-0B48-ABF1-A6473A6E3A10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72768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>
              <a:ea typeface="Calibri"/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4A85E9C-0462-0B48-ABF1-A6473A6E3A10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3968166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>
              <a:ea typeface="Calibri"/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4A85E9C-0462-0B48-ABF1-A6473A6E3A10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910739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>
              <a:ea typeface="Calibri"/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4A85E9C-0462-0B48-ABF1-A6473A6E3A10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932968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4A85E9C-0462-0B48-ABF1-A6473A6E3A10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0590872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sv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sv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sv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sv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sv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sv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sv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sv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ver slide: pla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0767DD-5A49-9D8D-0350-750BB1D2E958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686828" y="910285"/>
            <a:ext cx="10596779" cy="2003396"/>
          </a:xfrm>
          <a:prstGeom prst="rect">
            <a:avLst/>
          </a:prstGeom>
        </p:spPr>
        <p:txBody>
          <a:bodyPr anchor="t">
            <a:normAutofit/>
          </a:bodyPr>
          <a:lstStyle>
            <a:lvl1pPr algn="l">
              <a:defRPr sz="4800" b="1" i="0">
                <a:solidFill>
                  <a:schemeClr val="tx1"/>
                </a:solidFill>
                <a:latin typeface="Aptos" panose="020B0004020202020204" pitchFamily="34" charset="0"/>
              </a:defRPr>
            </a:lvl1pPr>
          </a:lstStyle>
          <a:p>
            <a:r>
              <a:rPr lang="en-US"/>
              <a:t>Cover/Section Slide Option: </a:t>
            </a:r>
            <a:br>
              <a:rPr lang="en-US"/>
            </a:br>
            <a:r>
              <a:rPr lang="en-US"/>
              <a:t>Click to Add Title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4A29888-F025-D1EB-6717-F7531B25BA02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686829" y="3010448"/>
            <a:ext cx="10596778" cy="2003395"/>
          </a:xfrm>
        </p:spPr>
        <p:txBody>
          <a:bodyPr>
            <a:normAutofit/>
          </a:bodyPr>
          <a:lstStyle>
            <a:lvl1pPr marL="0" indent="0" algn="l">
              <a:buNone/>
              <a:defRPr sz="3600" b="0" i="0">
                <a:solidFill>
                  <a:schemeClr val="tx1"/>
                </a:solidFill>
                <a:latin typeface="Aptos" panose="020B0004020202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add subtitle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EC647BC-7F0C-CCD4-622B-2785C17F114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787809" y="6557194"/>
            <a:ext cx="4041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 i="0">
                <a:solidFill>
                  <a:schemeClr val="tx1"/>
                </a:solidFill>
                <a:latin typeface="Trade Gothic Next" panose="020B0503040303020004" pitchFamily="34" charset="0"/>
              </a:defRPr>
            </a:lvl1pPr>
          </a:lstStyle>
          <a:p>
            <a:fld id="{48FDA9E1-43EE-C940-9391-5C9440441CEB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4" name="Graphic 3">
            <a:extLst>
              <a:ext uri="{FF2B5EF4-FFF2-40B4-BE49-F238E27FC236}">
                <a16:creationId xmlns:a16="http://schemas.microsoft.com/office/drawing/2014/main" id="{1ABF0561-18C3-0008-A049-C1B265B16BD3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/>
        </p:blipFill>
        <p:spPr>
          <a:xfrm>
            <a:off x="406652" y="5687875"/>
            <a:ext cx="5338444" cy="9192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510418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ver slide: Colo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51A0457B-0B20-A62F-38DB-FECBE01F79C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0" y="0"/>
            <a:ext cx="12191999" cy="6857999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accent1"/>
              </a:solidFill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EC647BC-7F0C-CCD4-622B-2785C17F114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787809" y="6557194"/>
            <a:ext cx="4041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 i="0">
                <a:solidFill>
                  <a:schemeClr val="tx1"/>
                </a:solidFill>
                <a:latin typeface="Trade Gothic Next" panose="020B0503040303020004" pitchFamily="34" charset="0"/>
              </a:defRPr>
            </a:lvl1pPr>
          </a:lstStyle>
          <a:p>
            <a:fld id="{48FDA9E1-43EE-C940-9391-5C9440441CE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52EDAB0C-BA45-52C9-4357-F36FDE65923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0" y="6621516"/>
            <a:ext cx="12191999" cy="236483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accent1"/>
              </a:solidFill>
            </a:endParaRPr>
          </a:p>
        </p:txBody>
      </p:sp>
      <p:pic>
        <p:nvPicPr>
          <p:cNvPr id="9" name="Graphic 8">
            <a:extLst>
              <a:ext uri="{FF2B5EF4-FFF2-40B4-BE49-F238E27FC236}">
                <a16:creationId xmlns:a16="http://schemas.microsoft.com/office/drawing/2014/main" id="{4601C69E-4450-71E5-957F-493F8F4E6E3B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/>
        </p:blipFill>
        <p:spPr>
          <a:xfrm>
            <a:off x="406656" y="5687875"/>
            <a:ext cx="5338436" cy="919201"/>
          </a:xfrm>
          <a:prstGeom prst="rect">
            <a:avLst/>
          </a:prstGeom>
        </p:spPr>
      </p:pic>
      <p:sp>
        <p:nvSpPr>
          <p:cNvPr id="4" name="Title 1">
            <a:extLst>
              <a:ext uri="{FF2B5EF4-FFF2-40B4-BE49-F238E27FC236}">
                <a16:creationId xmlns:a16="http://schemas.microsoft.com/office/drawing/2014/main" id="{05EA00C5-EC81-F000-EA7A-1C527C2E32E3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686828" y="910285"/>
            <a:ext cx="10596779" cy="2003396"/>
          </a:xfrm>
          <a:prstGeom prst="rect">
            <a:avLst/>
          </a:prstGeom>
        </p:spPr>
        <p:txBody>
          <a:bodyPr anchor="t">
            <a:normAutofit/>
          </a:bodyPr>
          <a:lstStyle>
            <a:lvl1pPr algn="l">
              <a:defRPr sz="4800" b="1" i="0">
                <a:solidFill>
                  <a:schemeClr val="bg1"/>
                </a:solidFill>
                <a:latin typeface="Aptos" panose="020B0004020202020204" pitchFamily="34" charset="0"/>
              </a:defRPr>
            </a:lvl1pPr>
          </a:lstStyle>
          <a:p>
            <a:r>
              <a:rPr lang="en-US"/>
              <a:t>Cover/Section Slide Option: </a:t>
            </a:r>
            <a:br>
              <a:rPr lang="en-US"/>
            </a:br>
            <a:r>
              <a:rPr lang="en-US"/>
              <a:t>Click to Add Title</a:t>
            </a:r>
          </a:p>
        </p:txBody>
      </p:sp>
      <p:sp>
        <p:nvSpPr>
          <p:cNvPr id="8" name="Subtitle 2">
            <a:extLst>
              <a:ext uri="{FF2B5EF4-FFF2-40B4-BE49-F238E27FC236}">
                <a16:creationId xmlns:a16="http://schemas.microsoft.com/office/drawing/2014/main" id="{507B7488-D75C-60B9-D218-53EFC4CEDB4F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686829" y="3010448"/>
            <a:ext cx="10596778" cy="2003395"/>
          </a:xfrm>
        </p:spPr>
        <p:txBody>
          <a:bodyPr>
            <a:normAutofit/>
          </a:bodyPr>
          <a:lstStyle>
            <a:lvl1pPr marL="0" indent="0" algn="l">
              <a:buNone/>
              <a:defRPr sz="3600" b="0" i="0">
                <a:solidFill>
                  <a:schemeClr val="bg1"/>
                </a:solidFill>
                <a:latin typeface="Aptos" panose="020B0004020202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add subtitle</a:t>
            </a:r>
          </a:p>
        </p:txBody>
      </p:sp>
    </p:spTree>
    <p:extLst>
      <p:ext uri="{BB962C8B-B14F-4D97-AF65-F5344CB8AC3E}">
        <p14:creationId xmlns:p14="http://schemas.microsoft.com/office/powerpoint/2010/main" val="158441604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ver slide with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70F348F8-95C4-7F45-7703-01057FE5BA57}"/>
              </a:ext>
            </a:extLst>
          </p:cNvPr>
          <p:cNvSpPr/>
          <p:nvPr userDrawn="1"/>
        </p:nvSpPr>
        <p:spPr>
          <a:xfrm>
            <a:off x="4748784" y="-2054"/>
            <a:ext cx="7443216" cy="6621516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50767DD-5A49-9D8D-0350-750BB1D2E958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577499" y="502070"/>
            <a:ext cx="4014379" cy="3771756"/>
          </a:xfrm>
          <a:prstGeom prst="rect">
            <a:avLst/>
          </a:prstGeom>
        </p:spPr>
        <p:txBody>
          <a:bodyPr anchor="t">
            <a:normAutofit/>
          </a:bodyPr>
          <a:lstStyle>
            <a:lvl1pPr algn="l">
              <a:defRPr sz="5400" b="1" i="0">
                <a:solidFill>
                  <a:schemeClr val="tx1"/>
                </a:solidFill>
                <a:latin typeface="Aptos" panose="020B0004020202020204" pitchFamily="34" charset="0"/>
              </a:defRPr>
            </a:lvl1pPr>
          </a:lstStyle>
          <a:p>
            <a:r>
              <a:rPr lang="en-US"/>
              <a:t>Cover </a:t>
            </a:r>
            <a:br>
              <a:rPr lang="en-US"/>
            </a:br>
            <a:r>
              <a:rPr lang="en-US"/>
              <a:t>Option with Image: </a:t>
            </a:r>
            <a:br>
              <a:rPr lang="en-US"/>
            </a:br>
            <a:r>
              <a:rPr lang="en-US"/>
              <a:t>Click to </a:t>
            </a:r>
            <a:br>
              <a:rPr lang="en-US"/>
            </a:br>
            <a:r>
              <a:rPr lang="en-US"/>
              <a:t>Add Title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4A29888-F025-D1EB-6717-F7531B25BA02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577500" y="4489677"/>
            <a:ext cx="4014378" cy="923152"/>
          </a:xfrm>
        </p:spPr>
        <p:txBody>
          <a:bodyPr>
            <a:normAutofit/>
          </a:bodyPr>
          <a:lstStyle>
            <a:lvl1pPr marL="0" indent="0" algn="l">
              <a:buNone/>
              <a:defRPr sz="3200" b="0" i="0">
                <a:solidFill>
                  <a:schemeClr val="tx1"/>
                </a:solidFill>
                <a:latin typeface="Aptos" panose="020B0004020202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add subtitle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36B494C4-FE1A-B4D0-540E-6E077E786FD0}"/>
              </a:ext>
            </a:extLst>
          </p:cNvPr>
          <p:cNvSpPr txBox="1"/>
          <p:nvPr userDrawn="1"/>
        </p:nvSpPr>
        <p:spPr>
          <a:xfrm>
            <a:off x="6787418" y="2584066"/>
            <a:ext cx="3877269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0" i="0">
                <a:latin typeface="Trade Gothic Next" panose="020B0503040303020004" pitchFamily="34" charset="0"/>
              </a:rPr>
              <a:t>Cover gray box with an image.</a:t>
            </a:r>
          </a:p>
          <a:p>
            <a:endParaRPr lang="en-US" b="0" i="0">
              <a:latin typeface="Trade Gothic Next" panose="020B0503040303020004" pitchFamily="34" charset="0"/>
            </a:endParaRPr>
          </a:p>
          <a:p>
            <a:r>
              <a:rPr lang="en-US" b="0" i="0">
                <a:latin typeface="Trade Gothic Next" panose="020B0503040303020004" pitchFamily="34" charset="0"/>
              </a:rPr>
              <a:t>Hold shift key down to scale image proportionally. Use the Crop tool to match the image to the dimensions of the gray box.  </a:t>
            </a:r>
          </a:p>
          <a:p>
            <a:endParaRPr lang="en-US" b="0" i="0">
              <a:latin typeface="Trade Gothic Next" panose="020B0503040303020004" pitchFamily="34" charset="0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E567A57-D7E7-42C8-CA00-4933C98F069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787809" y="6557194"/>
            <a:ext cx="4041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 i="0">
                <a:solidFill>
                  <a:schemeClr val="tx1"/>
                </a:solidFill>
                <a:latin typeface="Trade Gothic Next" panose="020B0503040303020004" pitchFamily="34" charset="0"/>
              </a:defRPr>
            </a:lvl1pPr>
          </a:lstStyle>
          <a:p>
            <a:fld id="{48FDA9E1-43EE-C940-9391-5C9440441CE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BF34F6C3-A75F-9CA6-CCB2-CE3F633AEC8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4748212" y="0"/>
            <a:ext cx="7443787" cy="6619875"/>
          </a:xfrm>
        </p:spPr>
        <p:txBody>
          <a:bodyPr/>
          <a:lstStyle/>
          <a:p>
            <a:r>
              <a:rPr lang="en-US"/>
              <a:t>Click icon to add picture</a:t>
            </a:r>
          </a:p>
        </p:txBody>
      </p:sp>
      <p:pic>
        <p:nvPicPr>
          <p:cNvPr id="4" name="Graphic 3">
            <a:extLst>
              <a:ext uri="{FF2B5EF4-FFF2-40B4-BE49-F238E27FC236}">
                <a16:creationId xmlns:a16="http://schemas.microsoft.com/office/drawing/2014/main" id="{B97A1F56-8094-2DA7-64D6-B0FB993C66EF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/>
        </p:blipFill>
        <p:spPr>
          <a:xfrm>
            <a:off x="371547" y="5687875"/>
            <a:ext cx="2952585" cy="9192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682465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asic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976A5E2-B792-B524-F376-BEE8E14C8D1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726990" y="365125"/>
            <a:ext cx="10515600" cy="1043545"/>
          </a:xfrm>
          <a:prstGeom prst="rect">
            <a:avLst/>
          </a:prstGeom>
        </p:spPr>
        <p:txBody>
          <a:bodyPr anchor="t">
            <a:normAutofit/>
          </a:bodyPr>
          <a:lstStyle>
            <a:lvl1pPr>
              <a:defRPr sz="4000"/>
            </a:lvl1pPr>
          </a:lstStyle>
          <a:p>
            <a:r>
              <a:rPr lang="en-US"/>
              <a:t>Click to Add Slide Title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1F1507A-451D-A658-4BF3-2AEF222282D3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726990" y="1408669"/>
            <a:ext cx="10515600" cy="5084206"/>
          </a:xfrm>
        </p:spPr>
        <p:txBody>
          <a:bodyPr/>
          <a:lstStyle>
            <a:lvl1pPr marL="0" indent="0">
              <a:buNone/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/>
            <a:r>
              <a:rPr lang="en-US"/>
              <a:t>Click to add text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Slide Number Placeholder 4">
            <a:extLst>
              <a:ext uri="{FF2B5EF4-FFF2-40B4-BE49-F238E27FC236}">
                <a16:creationId xmlns:a16="http://schemas.microsoft.com/office/drawing/2014/main" id="{EB39F371-C694-507E-126B-695EB281E26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787809" y="6557194"/>
            <a:ext cx="4041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 i="0">
                <a:solidFill>
                  <a:schemeClr val="tx1"/>
                </a:solidFill>
                <a:latin typeface="Trade Gothic Next" panose="020B0503040303020004" pitchFamily="34" charset="0"/>
              </a:defRPr>
            </a:lvl1pPr>
          </a:lstStyle>
          <a:p>
            <a:fld id="{48FDA9E1-43EE-C940-9391-5C9440441CE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403157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asic slide with log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1F1507A-451D-A658-4BF3-2AEF222282D3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726990" y="1408669"/>
            <a:ext cx="10515600" cy="4180471"/>
          </a:xfrm>
        </p:spPr>
        <p:txBody>
          <a:bodyPr/>
          <a:lstStyle>
            <a:lvl1pPr marL="0" indent="0">
              <a:buNone/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/>
            <a:r>
              <a:rPr lang="en-US"/>
              <a:t>Click to add text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F820C78-C044-0B8C-FD58-D2EC78C2971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787809" y="6557194"/>
            <a:ext cx="4041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 i="0">
                <a:solidFill>
                  <a:schemeClr val="tx1"/>
                </a:solidFill>
                <a:latin typeface="Trade Gothic Next" panose="020B0503040303020004" pitchFamily="34" charset="0"/>
              </a:defRPr>
            </a:lvl1pPr>
          </a:lstStyle>
          <a:p>
            <a:fld id="{48FDA9E1-43EE-C940-9391-5C9440441CE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1E5065D4-B779-E40B-3B47-2A27C2C3B16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726990" y="365125"/>
            <a:ext cx="10515600" cy="1043545"/>
          </a:xfrm>
          <a:prstGeom prst="rect">
            <a:avLst/>
          </a:prstGeom>
        </p:spPr>
        <p:txBody>
          <a:bodyPr anchor="t">
            <a:normAutofit/>
          </a:bodyPr>
          <a:lstStyle>
            <a:lvl1pPr>
              <a:defRPr sz="4000"/>
            </a:lvl1pPr>
          </a:lstStyle>
          <a:p>
            <a:r>
              <a:rPr lang="en-US"/>
              <a:t>Click to Add Slide Title</a:t>
            </a:r>
          </a:p>
        </p:txBody>
      </p:sp>
      <p:pic>
        <p:nvPicPr>
          <p:cNvPr id="4" name="Graphic 3">
            <a:extLst>
              <a:ext uri="{FF2B5EF4-FFF2-40B4-BE49-F238E27FC236}">
                <a16:creationId xmlns:a16="http://schemas.microsoft.com/office/drawing/2014/main" id="{0ACADC54-07BD-2436-429C-C20222D28CCB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/>
        </p:blipFill>
        <p:spPr>
          <a:xfrm>
            <a:off x="406652" y="5687875"/>
            <a:ext cx="5338444" cy="9192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38009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C3092F0F-9100-1340-8AA8-F755703DD77A}"/>
              </a:ext>
            </a:extLst>
          </p:cNvPr>
          <p:cNvSpPr>
            <a:spLocks noGrp="1"/>
          </p:cNvSpPr>
          <p:nvPr>
            <p:ph sz="half" idx="1" hasCustomPrompt="1"/>
          </p:nvPr>
        </p:nvSpPr>
        <p:spPr>
          <a:xfrm>
            <a:off x="726990" y="1467280"/>
            <a:ext cx="3441171" cy="4958234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pPr lvl="0"/>
            <a:r>
              <a:rPr lang="en-US"/>
              <a:t>Click to add text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Content Placeholder 3">
            <a:extLst>
              <a:ext uri="{FF2B5EF4-FFF2-40B4-BE49-F238E27FC236}">
                <a16:creationId xmlns:a16="http://schemas.microsoft.com/office/drawing/2014/main" id="{1798FA13-1EDE-2012-DAFF-0625433FC31B}"/>
              </a:ext>
            </a:extLst>
          </p:cNvPr>
          <p:cNvSpPr>
            <a:spLocks noGrp="1"/>
          </p:cNvSpPr>
          <p:nvPr>
            <p:ph sz="half" idx="2" hasCustomPrompt="1"/>
          </p:nvPr>
        </p:nvSpPr>
        <p:spPr>
          <a:xfrm>
            <a:off x="4319809" y="1471520"/>
            <a:ext cx="3441171" cy="4958234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pPr lvl="0"/>
            <a:r>
              <a:rPr lang="en-US"/>
              <a:t>Click to add text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Content Placeholder 3">
            <a:extLst>
              <a:ext uri="{FF2B5EF4-FFF2-40B4-BE49-F238E27FC236}">
                <a16:creationId xmlns:a16="http://schemas.microsoft.com/office/drawing/2014/main" id="{7263DCA0-E5DB-5F64-AC23-EC1C661A7EB7}"/>
              </a:ext>
            </a:extLst>
          </p:cNvPr>
          <p:cNvSpPr>
            <a:spLocks noGrp="1"/>
          </p:cNvSpPr>
          <p:nvPr>
            <p:ph sz="half" idx="10" hasCustomPrompt="1"/>
          </p:nvPr>
        </p:nvSpPr>
        <p:spPr>
          <a:xfrm>
            <a:off x="7912629" y="1467280"/>
            <a:ext cx="3441171" cy="4958234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pPr lvl="0"/>
            <a:r>
              <a:rPr lang="en-US"/>
              <a:t>Click to add text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3" name="Slide Number Placeholder 4">
            <a:extLst>
              <a:ext uri="{FF2B5EF4-FFF2-40B4-BE49-F238E27FC236}">
                <a16:creationId xmlns:a16="http://schemas.microsoft.com/office/drawing/2014/main" id="{2B787DA4-25D7-5DAF-26DD-927DD3C4F96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787809" y="6557194"/>
            <a:ext cx="4041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 i="0">
                <a:solidFill>
                  <a:schemeClr val="tx1"/>
                </a:solidFill>
                <a:latin typeface="Trade Gothic Next" panose="020B0503040303020004" pitchFamily="34" charset="0"/>
              </a:defRPr>
            </a:lvl1pPr>
          </a:lstStyle>
          <a:p>
            <a:fld id="{48FDA9E1-43EE-C940-9391-5C9440441CE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3507FFA1-00C6-3CC6-6A71-245DD1F8E38D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726990" y="365125"/>
            <a:ext cx="10515600" cy="1043545"/>
          </a:xfrm>
          <a:prstGeom prst="rect">
            <a:avLst/>
          </a:prstGeom>
        </p:spPr>
        <p:txBody>
          <a:bodyPr anchor="t">
            <a:normAutofit/>
          </a:bodyPr>
          <a:lstStyle>
            <a:lvl1pPr>
              <a:defRPr sz="4000"/>
            </a:lvl1pPr>
          </a:lstStyle>
          <a:p>
            <a:r>
              <a:rPr lang="en-US"/>
              <a:t>Click to Add Slide Title</a:t>
            </a:r>
          </a:p>
        </p:txBody>
      </p:sp>
    </p:spTree>
    <p:extLst>
      <p:ext uri="{BB962C8B-B14F-4D97-AF65-F5344CB8AC3E}">
        <p14:creationId xmlns:p14="http://schemas.microsoft.com/office/powerpoint/2010/main" val="10541711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 column with log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C3092F0F-9100-1340-8AA8-F755703DD77A}"/>
              </a:ext>
            </a:extLst>
          </p:cNvPr>
          <p:cNvSpPr>
            <a:spLocks noGrp="1"/>
          </p:cNvSpPr>
          <p:nvPr>
            <p:ph sz="half" idx="1" hasCustomPrompt="1"/>
          </p:nvPr>
        </p:nvSpPr>
        <p:spPr>
          <a:xfrm>
            <a:off x="726990" y="1467280"/>
            <a:ext cx="3441171" cy="4121860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pPr lvl="0"/>
            <a:r>
              <a:rPr lang="en-US"/>
              <a:t>Click to add text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Content Placeholder 3">
            <a:extLst>
              <a:ext uri="{FF2B5EF4-FFF2-40B4-BE49-F238E27FC236}">
                <a16:creationId xmlns:a16="http://schemas.microsoft.com/office/drawing/2014/main" id="{1798FA13-1EDE-2012-DAFF-0625433FC31B}"/>
              </a:ext>
            </a:extLst>
          </p:cNvPr>
          <p:cNvSpPr>
            <a:spLocks noGrp="1"/>
          </p:cNvSpPr>
          <p:nvPr>
            <p:ph sz="half" idx="2" hasCustomPrompt="1"/>
          </p:nvPr>
        </p:nvSpPr>
        <p:spPr>
          <a:xfrm>
            <a:off x="4319809" y="1471520"/>
            <a:ext cx="3441171" cy="4117620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pPr lvl="0"/>
            <a:r>
              <a:rPr lang="en-US"/>
              <a:t>Click to add text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Content Placeholder 3">
            <a:extLst>
              <a:ext uri="{FF2B5EF4-FFF2-40B4-BE49-F238E27FC236}">
                <a16:creationId xmlns:a16="http://schemas.microsoft.com/office/drawing/2014/main" id="{7263DCA0-E5DB-5F64-AC23-EC1C661A7EB7}"/>
              </a:ext>
            </a:extLst>
          </p:cNvPr>
          <p:cNvSpPr>
            <a:spLocks noGrp="1"/>
          </p:cNvSpPr>
          <p:nvPr>
            <p:ph sz="half" idx="10" hasCustomPrompt="1"/>
          </p:nvPr>
        </p:nvSpPr>
        <p:spPr>
          <a:xfrm>
            <a:off x="7912629" y="1467280"/>
            <a:ext cx="3441171" cy="4958234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pPr lvl="0"/>
            <a:r>
              <a:rPr lang="en-US"/>
              <a:t>Click to add text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Slide Number Placeholder 4">
            <a:extLst>
              <a:ext uri="{FF2B5EF4-FFF2-40B4-BE49-F238E27FC236}">
                <a16:creationId xmlns:a16="http://schemas.microsoft.com/office/drawing/2014/main" id="{3901A0F6-0C61-DB51-6D84-689BC862964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787809" y="6557194"/>
            <a:ext cx="4041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 i="0">
                <a:solidFill>
                  <a:schemeClr val="tx1"/>
                </a:solidFill>
                <a:latin typeface="Trade Gothic Next" panose="020B0503040303020004" pitchFamily="34" charset="0"/>
              </a:defRPr>
            </a:lvl1pPr>
          </a:lstStyle>
          <a:p>
            <a:fld id="{48FDA9E1-43EE-C940-9391-5C9440441CE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CFB94337-3E3E-FB75-5A53-55A9C18243D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726990" y="365125"/>
            <a:ext cx="10515600" cy="1043545"/>
          </a:xfrm>
          <a:prstGeom prst="rect">
            <a:avLst/>
          </a:prstGeom>
        </p:spPr>
        <p:txBody>
          <a:bodyPr anchor="t">
            <a:normAutofit/>
          </a:bodyPr>
          <a:lstStyle>
            <a:lvl1pPr>
              <a:defRPr sz="4000"/>
            </a:lvl1pPr>
          </a:lstStyle>
          <a:p>
            <a:r>
              <a:rPr lang="en-US"/>
              <a:t>Click to Add Slide Title</a:t>
            </a:r>
          </a:p>
        </p:txBody>
      </p:sp>
      <p:pic>
        <p:nvPicPr>
          <p:cNvPr id="3" name="Graphic 2">
            <a:extLst>
              <a:ext uri="{FF2B5EF4-FFF2-40B4-BE49-F238E27FC236}">
                <a16:creationId xmlns:a16="http://schemas.microsoft.com/office/drawing/2014/main" id="{77C2955E-131D-4E2D-6BB6-9263E45FC6C6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/>
        </p:blipFill>
        <p:spPr>
          <a:xfrm>
            <a:off x="406652" y="5687875"/>
            <a:ext cx="5338444" cy="9192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56431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93D878C-AF23-B781-1B60-7E2FE64BDE19}"/>
              </a:ext>
            </a:extLst>
          </p:cNvPr>
          <p:cNvSpPr>
            <a:spLocks noGrp="1"/>
          </p:cNvSpPr>
          <p:nvPr>
            <p:ph sz="half" idx="1" hasCustomPrompt="1"/>
          </p:nvPr>
        </p:nvSpPr>
        <p:spPr>
          <a:xfrm>
            <a:off x="726990" y="1467280"/>
            <a:ext cx="5181600" cy="4958234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pPr lvl="0"/>
            <a:r>
              <a:rPr lang="en-US"/>
              <a:t>Click to add text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Content Placeholder 3">
            <a:extLst>
              <a:ext uri="{FF2B5EF4-FFF2-40B4-BE49-F238E27FC236}">
                <a16:creationId xmlns:a16="http://schemas.microsoft.com/office/drawing/2014/main" id="{BE8E00A4-8C4E-60CD-8B54-49770A6A9AD7}"/>
              </a:ext>
            </a:extLst>
          </p:cNvPr>
          <p:cNvSpPr>
            <a:spLocks noGrp="1"/>
          </p:cNvSpPr>
          <p:nvPr>
            <p:ph sz="half" idx="2" hasCustomPrompt="1"/>
          </p:nvPr>
        </p:nvSpPr>
        <p:spPr>
          <a:xfrm>
            <a:off x="6172200" y="1467280"/>
            <a:ext cx="5181600" cy="4958234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pPr lvl="0"/>
            <a:r>
              <a:rPr lang="en-US"/>
              <a:t>Click to add text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Slide Number Placeholder 4">
            <a:extLst>
              <a:ext uri="{FF2B5EF4-FFF2-40B4-BE49-F238E27FC236}">
                <a16:creationId xmlns:a16="http://schemas.microsoft.com/office/drawing/2014/main" id="{89C0FA5A-3201-2DC2-B69E-B0693FC9FF0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787809" y="6557194"/>
            <a:ext cx="4041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 i="0">
                <a:solidFill>
                  <a:schemeClr val="tx1"/>
                </a:solidFill>
                <a:latin typeface="Trade Gothic Next" panose="020B0503040303020004" pitchFamily="34" charset="0"/>
              </a:defRPr>
            </a:lvl1pPr>
          </a:lstStyle>
          <a:p>
            <a:fld id="{48FDA9E1-43EE-C940-9391-5C9440441CE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4B3F98B2-732B-308B-4345-85B7D13618B6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726990" y="365125"/>
            <a:ext cx="10515600" cy="1043545"/>
          </a:xfrm>
          <a:prstGeom prst="rect">
            <a:avLst/>
          </a:prstGeom>
        </p:spPr>
        <p:txBody>
          <a:bodyPr anchor="t">
            <a:normAutofit/>
          </a:bodyPr>
          <a:lstStyle>
            <a:lvl1pPr>
              <a:defRPr sz="4000"/>
            </a:lvl1pPr>
          </a:lstStyle>
          <a:p>
            <a:r>
              <a:rPr lang="en-US"/>
              <a:t>Click to Add Slide Title</a:t>
            </a:r>
          </a:p>
        </p:txBody>
      </p:sp>
    </p:spTree>
    <p:extLst>
      <p:ext uri="{BB962C8B-B14F-4D97-AF65-F5344CB8AC3E}">
        <p14:creationId xmlns:p14="http://schemas.microsoft.com/office/powerpoint/2010/main" val="135062986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 column with log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93D878C-AF23-B781-1B60-7E2FE64BDE19}"/>
              </a:ext>
            </a:extLst>
          </p:cNvPr>
          <p:cNvSpPr>
            <a:spLocks noGrp="1"/>
          </p:cNvSpPr>
          <p:nvPr>
            <p:ph sz="half" idx="1" hasCustomPrompt="1"/>
          </p:nvPr>
        </p:nvSpPr>
        <p:spPr>
          <a:xfrm>
            <a:off x="726990" y="1467280"/>
            <a:ext cx="5181600" cy="4121860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pPr lvl="0"/>
            <a:r>
              <a:rPr lang="en-US"/>
              <a:t>Click to add text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Content Placeholder 3">
            <a:extLst>
              <a:ext uri="{FF2B5EF4-FFF2-40B4-BE49-F238E27FC236}">
                <a16:creationId xmlns:a16="http://schemas.microsoft.com/office/drawing/2014/main" id="{BE8E00A4-8C4E-60CD-8B54-49770A6A9AD7}"/>
              </a:ext>
            </a:extLst>
          </p:cNvPr>
          <p:cNvSpPr>
            <a:spLocks noGrp="1"/>
          </p:cNvSpPr>
          <p:nvPr>
            <p:ph sz="half" idx="2" hasCustomPrompt="1"/>
          </p:nvPr>
        </p:nvSpPr>
        <p:spPr>
          <a:xfrm>
            <a:off x="6172200" y="1467280"/>
            <a:ext cx="5181600" cy="4958234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pPr lvl="0"/>
            <a:r>
              <a:rPr lang="en-US"/>
              <a:t>Click to add text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972FE43-1988-BAC8-EC7C-064EC83162A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787809" y="6557194"/>
            <a:ext cx="4041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 i="0">
                <a:solidFill>
                  <a:schemeClr val="tx1"/>
                </a:solidFill>
                <a:latin typeface="Trade Gothic Next" panose="020B0503040303020004" pitchFamily="34" charset="0"/>
              </a:defRPr>
            </a:lvl1pPr>
          </a:lstStyle>
          <a:p>
            <a:fld id="{48FDA9E1-43EE-C940-9391-5C9440441CE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B74F5CE9-C134-528B-1575-51B5DB7DD3F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726990" y="365125"/>
            <a:ext cx="10515600" cy="1043545"/>
          </a:xfrm>
          <a:prstGeom prst="rect">
            <a:avLst/>
          </a:prstGeom>
        </p:spPr>
        <p:txBody>
          <a:bodyPr anchor="t">
            <a:normAutofit/>
          </a:bodyPr>
          <a:lstStyle>
            <a:lvl1pPr>
              <a:defRPr sz="4000"/>
            </a:lvl1pPr>
          </a:lstStyle>
          <a:p>
            <a:r>
              <a:rPr lang="en-US"/>
              <a:t>Click to Add Slide Title</a:t>
            </a:r>
          </a:p>
        </p:txBody>
      </p:sp>
      <p:pic>
        <p:nvPicPr>
          <p:cNvPr id="4" name="Graphic 3">
            <a:extLst>
              <a:ext uri="{FF2B5EF4-FFF2-40B4-BE49-F238E27FC236}">
                <a16:creationId xmlns:a16="http://schemas.microsoft.com/office/drawing/2014/main" id="{4AE1CFA6-E718-AE34-87EC-2E6E35C0E1DA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/>
        </p:blipFill>
        <p:spPr>
          <a:xfrm>
            <a:off x="406652" y="5687875"/>
            <a:ext cx="5338444" cy="9192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10869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/3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1F1507A-451D-A658-4BF3-2AEF222282D3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4517430" y="2496065"/>
            <a:ext cx="7255470" cy="3835161"/>
          </a:xfrm>
        </p:spPr>
        <p:txBody>
          <a:bodyPr/>
          <a:lstStyle>
            <a:lvl1pPr marL="0" indent="0">
              <a:buNone/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/>
            <a:r>
              <a:rPr lang="en-US"/>
              <a:t>Click to add text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25E07C79-793D-9867-ACDB-2D7C773309CA}"/>
              </a:ext>
            </a:extLst>
          </p:cNvPr>
          <p:cNvSpPr/>
          <p:nvPr userDrawn="1"/>
        </p:nvSpPr>
        <p:spPr>
          <a:xfrm>
            <a:off x="0" y="1"/>
            <a:ext cx="4250721" cy="6621516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A5277E0-0B2E-2859-2D32-F968A8CAEEB2}"/>
              </a:ext>
            </a:extLst>
          </p:cNvPr>
          <p:cNvSpPr txBox="1"/>
          <p:nvPr userDrawn="1"/>
        </p:nvSpPr>
        <p:spPr>
          <a:xfrm>
            <a:off x="186725" y="2496065"/>
            <a:ext cx="3877269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0" i="0">
                <a:latin typeface="Trade Gothic Next" panose="020B0503040303020004" pitchFamily="34" charset="0"/>
              </a:rPr>
              <a:t>Cover gray box with an image.</a:t>
            </a:r>
          </a:p>
          <a:p>
            <a:endParaRPr lang="en-US" b="0" i="0">
              <a:latin typeface="Trade Gothic Next" panose="020B0503040303020004" pitchFamily="34" charset="0"/>
            </a:endParaRPr>
          </a:p>
          <a:p>
            <a:r>
              <a:rPr lang="en-US" b="0" i="0">
                <a:latin typeface="Trade Gothic Next" panose="020B0503040303020004" pitchFamily="34" charset="0"/>
              </a:rPr>
              <a:t>Hold shift key down to scale image proportionally. Use the Crop tool to match the image to the dimensions of the gray box.  </a:t>
            </a:r>
          </a:p>
          <a:p>
            <a:endParaRPr lang="en-US" b="0" i="0">
              <a:latin typeface="Trade Gothic Next" panose="020B0503040303020004" pitchFamily="34" charset="0"/>
            </a:endParaRPr>
          </a:p>
        </p:txBody>
      </p:sp>
      <p:sp>
        <p:nvSpPr>
          <p:cNvPr id="2" name="Slide Number Placeholder 4">
            <a:extLst>
              <a:ext uri="{FF2B5EF4-FFF2-40B4-BE49-F238E27FC236}">
                <a16:creationId xmlns:a16="http://schemas.microsoft.com/office/drawing/2014/main" id="{09A5AFAF-1A95-B6FE-1349-79ECA5588F6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787809" y="6557194"/>
            <a:ext cx="4041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 i="0">
                <a:solidFill>
                  <a:schemeClr val="tx1"/>
                </a:solidFill>
                <a:latin typeface="Trade Gothic Next" panose="020B0503040303020004" pitchFamily="34" charset="0"/>
              </a:defRPr>
            </a:lvl1pPr>
          </a:lstStyle>
          <a:p>
            <a:fld id="{48FDA9E1-43EE-C940-9391-5C9440441CE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BF6FA935-A19A-2AC7-5150-06D6C32B09A0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4251325" cy="6621463"/>
          </a:xfrm>
        </p:spPr>
        <p:txBody>
          <a:bodyPr/>
          <a:lstStyle/>
          <a:p>
            <a:r>
              <a:rPr lang="en-US"/>
              <a:t>Click icon to add picture</a:t>
            </a: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D27D135B-86A8-986B-F414-D8C809FCA987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517430" y="375064"/>
            <a:ext cx="7255470" cy="1821484"/>
          </a:xfrm>
          <a:prstGeom prst="rect">
            <a:avLst/>
          </a:prstGeom>
        </p:spPr>
        <p:txBody>
          <a:bodyPr anchor="t">
            <a:normAutofit/>
          </a:bodyPr>
          <a:lstStyle>
            <a:lvl1pPr>
              <a:defRPr sz="4000"/>
            </a:lvl1pPr>
          </a:lstStyle>
          <a:p>
            <a:r>
              <a:rPr lang="en-US"/>
              <a:t>Click to Add Slide Title</a:t>
            </a:r>
          </a:p>
        </p:txBody>
      </p:sp>
    </p:spTree>
    <p:extLst>
      <p:ext uri="{BB962C8B-B14F-4D97-AF65-F5344CB8AC3E}">
        <p14:creationId xmlns:p14="http://schemas.microsoft.com/office/powerpoint/2010/main" val="18814568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/3 photo with log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25E07C79-793D-9867-ACDB-2D7C773309CA}"/>
              </a:ext>
            </a:extLst>
          </p:cNvPr>
          <p:cNvSpPr/>
          <p:nvPr userDrawn="1"/>
        </p:nvSpPr>
        <p:spPr>
          <a:xfrm>
            <a:off x="2" y="1"/>
            <a:ext cx="4250721" cy="6621516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A5277E0-0B2E-2859-2D32-F968A8CAEEB2}"/>
              </a:ext>
            </a:extLst>
          </p:cNvPr>
          <p:cNvSpPr txBox="1"/>
          <p:nvPr userDrawn="1"/>
        </p:nvSpPr>
        <p:spPr>
          <a:xfrm>
            <a:off x="186727" y="2496065"/>
            <a:ext cx="3877269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0" i="0">
                <a:latin typeface="Trade Gothic Next" panose="020B0503040303020004" pitchFamily="34" charset="0"/>
              </a:rPr>
              <a:t>Cover gray box with an image.</a:t>
            </a:r>
          </a:p>
          <a:p>
            <a:endParaRPr lang="en-US" b="0" i="0">
              <a:latin typeface="Trade Gothic Next" panose="020B0503040303020004" pitchFamily="34" charset="0"/>
            </a:endParaRPr>
          </a:p>
          <a:p>
            <a:r>
              <a:rPr lang="en-US" b="0" i="0">
                <a:latin typeface="Trade Gothic Next" panose="020B0503040303020004" pitchFamily="34" charset="0"/>
              </a:rPr>
              <a:t>Hold shift key down to scale image proportionally. Use the Crop tool to match the image to the dimensions of the gray box.  </a:t>
            </a:r>
          </a:p>
          <a:p>
            <a:endParaRPr lang="en-US" b="0" i="0">
              <a:latin typeface="Trade Gothic Next" panose="020B0503040303020004" pitchFamily="34" charset="0"/>
            </a:endParaRPr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064B6DA8-3C3D-B632-8278-7F9A5EDD8B72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4517430" y="2496066"/>
            <a:ext cx="7221180" cy="3091020"/>
          </a:xfrm>
        </p:spPr>
        <p:txBody>
          <a:bodyPr/>
          <a:lstStyle>
            <a:lvl1pPr marL="0" indent="0">
              <a:buNone/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/>
            <a:r>
              <a:rPr lang="en-US"/>
              <a:t>Click to add text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3" name="Slide Number Placeholder 4">
            <a:extLst>
              <a:ext uri="{FF2B5EF4-FFF2-40B4-BE49-F238E27FC236}">
                <a16:creationId xmlns:a16="http://schemas.microsoft.com/office/drawing/2014/main" id="{D153F10F-C15B-7D06-35F8-A983F99F3C3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787809" y="6557194"/>
            <a:ext cx="4041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 i="0">
                <a:solidFill>
                  <a:schemeClr val="tx1"/>
                </a:solidFill>
                <a:latin typeface="Trade Gothic Next" panose="020B0503040303020004" pitchFamily="34" charset="0"/>
              </a:defRPr>
            </a:lvl1pPr>
          </a:lstStyle>
          <a:p>
            <a:fld id="{48FDA9E1-43EE-C940-9391-5C9440441CE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Picture Placeholder 8">
            <a:extLst>
              <a:ext uri="{FF2B5EF4-FFF2-40B4-BE49-F238E27FC236}">
                <a16:creationId xmlns:a16="http://schemas.microsoft.com/office/drawing/2014/main" id="{7E94D03F-1338-EA95-7A74-281C60737356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4251325" cy="6619875"/>
          </a:xfrm>
        </p:spPr>
        <p:txBody>
          <a:bodyPr/>
          <a:lstStyle/>
          <a:p>
            <a:r>
              <a:rPr lang="en-US"/>
              <a:t>Click icon to add picture</a:t>
            </a:r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AF73BF83-00A2-2926-6E0C-38E3C8E6D3CC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517430" y="375063"/>
            <a:ext cx="7255470" cy="1831423"/>
          </a:xfrm>
          <a:prstGeom prst="rect">
            <a:avLst/>
          </a:prstGeom>
        </p:spPr>
        <p:txBody>
          <a:bodyPr anchor="t">
            <a:normAutofit/>
          </a:bodyPr>
          <a:lstStyle>
            <a:lvl1pPr>
              <a:defRPr sz="4000"/>
            </a:lvl1pPr>
          </a:lstStyle>
          <a:p>
            <a:r>
              <a:rPr lang="en-US"/>
              <a:t>Click to Add Slide Title</a:t>
            </a:r>
          </a:p>
        </p:txBody>
      </p:sp>
      <p:pic>
        <p:nvPicPr>
          <p:cNvPr id="2" name="Graphic 1">
            <a:extLst>
              <a:ext uri="{FF2B5EF4-FFF2-40B4-BE49-F238E27FC236}">
                <a16:creationId xmlns:a16="http://schemas.microsoft.com/office/drawing/2014/main" id="{8E3C1DAE-FDEA-300F-22B8-259FE77C5524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/>
        </p:blipFill>
        <p:spPr>
          <a:xfrm>
            <a:off x="4250723" y="5687875"/>
            <a:ext cx="5338444" cy="9192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175423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/3 photo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A9793B6A-DEFC-D08B-BFE1-EBF805CCD7D2}"/>
              </a:ext>
            </a:extLst>
          </p:cNvPr>
          <p:cNvSpPr/>
          <p:nvPr userDrawn="1"/>
        </p:nvSpPr>
        <p:spPr>
          <a:xfrm>
            <a:off x="0" y="1"/>
            <a:ext cx="7447005" cy="6621516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A5277E0-0B2E-2859-2D32-F968A8CAEEB2}"/>
              </a:ext>
            </a:extLst>
          </p:cNvPr>
          <p:cNvSpPr txBox="1"/>
          <p:nvPr userDrawn="1"/>
        </p:nvSpPr>
        <p:spPr>
          <a:xfrm>
            <a:off x="1644455" y="2496065"/>
            <a:ext cx="3877269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0" i="0">
                <a:latin typeface="Trade Gothic Next" panose="020B0503040303020004" pitchFamily="34" charset="0"/>
              </a:rPr>
              <a:t>Cover gray box with an image.</a:t>
            </a:r>
          </a:p>
          <a:p>
            <a:endParaRPr lang="en-US" b="0" i="0">
              <a:latin typeface="Trade Gothic Next" panose="020B0503040303020004" pitchFamily="34" charset="0"/>
            </a:endParaRPr>
          </a:p>
          <a:p>
            <a:r>
              <a:rPr lang="en-US" b="0" i="0">
                <a:latin typeface="Trade Gothic Next" panose="020B0503040303020004" pitchFamily="34" charset="0"/>
              </a:rPr>
              <a:t>Hold shift key down to scale image proportionally. Use the Crop tool to match the image to the dimensions of the gray box.  </a:t>
            </a:r>
          </a:p>
          <a:p>
            <a:endParaRPr lang="en-US" b="0" i="0">
              <a:latin typeface="Trade Gothic Next" panose="020B0503040303020004" pitchFamily="34" charset="0"/>
            </a:endParaRPr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064B6DA8-3C3D-B632-8278-7F9A5EDD8B72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7740420" y="2496066"/>
            <a:ext cx="4021050" cy="3824724"/>
          </a:xfrm>
        </p:spPr>
        <p:txBody>
          <a:bodyPr/>
          <a:lstStyle>
            <a:lvl1pPr marL="0" indent="0">
              <a:buNone/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/>
            <a:r>
              <a:rPr lang="en-US"/>
              <a:t>Click to add text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2" name="Slide Number Placeholder 4">
            <a:extLst>
              <a:ext uri="{FF2B5EF4-FFF2-40B4-BE49-F238E27FC236}">
                <a16:creationId xmlns:a16="http://schemas.microsoft.com/office/drawing/2014/main" id="{975C73AF-3270-BCF2-5F3D-560DF545876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787809" y="6557194"/>
            <a:ext cx="4041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 i="0">
                <a:solidFill>
                  <a:schemeClr val="tx1"/>
                </a:solidFill>
                <a:latin typeface="Trade Gothic Next" panose="020B0503040303020004" pitchFamily="34" charset="0"/>
              </a:defRPr>
            </a:lvl1pPr>
          </a:lstStyle>
          <a:p>
            <a:fld id="{48FDA9E1-43EE-C940-9391-5C9440441CE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6" name="Picture Placeholder 5">
            <a:extLst>
              <a:ext uri="{FF2B5EF4-FFF2-40B4-BE49-F238E27FC236}">
                <a16:creationId xmlns:a16="http://schemas.microsoft.com/office/drawing/2014/main" id="{A5145C0F-7F11-E689-2CD6-B204FD4338A6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7446963" cy="6621463"/>
          </a:xfrm>
        </p:spPr>
        <p:txBody>
          <a:bodyPr/>
          <a:lstStyle/>
          <a:p>
            <a:r>
              <a:rPr lang="en-US"/>
              <a:t>Click icon to add picture</a:t>
            </a:r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F0DB219E-37DE-C0D5-3BA0-AB7255076EF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7740420" y="375063"/>
            <a:ext cx="4032480" cy="1712153"/>
          </a:xfrm>
          <a:prstGeom prst="rect">
            <a:avLst/>
          </a:prstGeom>
        </p:spPr>
        <p:txBody>
          <a:bodyPr anchor="t">
            <a:normAutofit/>
          </a:bodyPr>
          <a:lstStyle>
            <a:lvl1pPr>
              <a:defRPr sz="4000"/>
            </a:lvl1pPr>
          </a:lstStyle>
          <a:p>
            <a:r>
              <a:rPr lang="en-US"/>
              <a:t>Click to Add Slide Title</a:t>
            </a:r>
          </a:p>
        </p:txBody>
      </p:sp>
    </p:spTree>
    <p:extLst>
      <p:ext uri="{BB962C8B-B14F-4D97-AF65-F5344CB8AC3E}">
        <p14:creationId xmlns:p14="http://schemas.microsoft.com/office/powerpoint/2010/main" val="144445012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/3 photo with log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A9793B6A-DEFC-D08B-BFE1-EBF805CCD7D2}"/>
              </a:ext>
            </a:extLst>
          </p:cNvPr>
          <p:cNvSpPr/>
          <p:nvPr userDrawn="1"/>
        </p:nvSpPr>
        <p:spPr>
          <a:xfrm>
            <a:off x="0" y="1"/>
            <a:ext cx="7447005" cy="6621516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A5277E0-0B2E-2859-2D32-F968A8CAEEB2}"/>
              </a:ext>
            </a:extLst>
          </p:cNvPr>
          <p:cNvSpPr txBox="1"/>
          <p:nvPr userDrawn="1"/>
        </p:nvSpPr>
        <p:spPr>
          <a:xfrm>
            <a:off x="1644455" y="2496065"/>
            <a:ext cx="3877269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0" i="0">
                <a:latin typeface="Trade Gothic Next" panose="020B0503040303020004" pitchFamily="34" charset="0"/>
              </a:rPr>
              <a:t>Cover gray box with an image.</a:t>
            </a:r>
          </a:p>
          <a:p>
            <a:endParaRPr lang="en-US" b="0" i="0">
              <a:latin typeface="Trade Gothic Next" panose="020B0503040303020004" pitchFamily="34" charset="0"/>
            </a:endParaRPr>
          </a:p>
          <a:p>
            <a:r>
              <a:rPr lang="en-US" b="0" i="0">
                <a:latin typeface="Trade Gothic Next" panose="020B0503040303020004" pitchFamily="34" charset="0"/>
              </a:rPr>
              <a:t>Hold shift key down to scale image proportionally. Use the Crop tool to match the image to the dimensions of the gray box.  </a:t>
            </a:r>
          </a:p>
          <a:p>
            <a:endParaRPr lang="en-US" b="0" i="0">
              <a:latin typeface="Trade Gothic Next" panose="020B0503040303020004" pitchFamily="34" charset="0"/>
            </a:endParaRPr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064B6DA8-3C3D-B632-8278-7F9A5EDD8B72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7740420" y="2496066"/>
            <a:ext cx="4021050" cy="3091020"/>
          </a:xfrm>
        </p:spPr>
        <p:txBody>
          <a:bodyPr/>
          <a:lstStyle>
            <a:lvl1pPr marL="0" indent="0">
              <a:buNone/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/>
            <a:r>
              <a:rPr lang="en-US"/>
              <a:t>Click to add text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Slide Number Placeholder 4">
            <a:extLst>
              <a:ext uri="{FF2B5EF4-FFF2-40B4-BE49-F238E27FC236}">
                <a16:creationId xmlns:a16="http://schemas.microsoft.com/office/drawing/2014/main" id="{A1E4A593-B7CF-0E35-6497-F100E4B7FC9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787809" y="6557194"/>
            <a:ext cx="4041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 i="0">
                <a:solidFill>
                  <a:schemeClr val="tx1"/>
                </a:solidFill>
                <a:latin typeface="Trade Gothic Next" panose="020B0503040303020004" pitchFamily="34" charset="0"/>
              </a:defRPr>
            </a:lvl1pPr>
          </a:lstStyle>
          <a:p>
            <a:fld id="{48FDA9E1-43EE-C940-9391-5C9440441CE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Picture Placeholder 8">
            <a:extLst>
              <a:ext uri="{FF2B5EF4-FFF2-40B4-BE49-F238E27FC236}">
                <a16:creationId xmlns:a16="http://schemas.microsoft.com/office/drawing/2014/main" id="{C4EF4EAB-29C8-A92A-3FDD-EE5D7F404B0A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7446963" cy="6619875"/>
          </a:xfrm>
        </p:spPr>
        <p:txBody>
          <a:bodyPr/>
          <a:lstStyle/>
          <a:p>
            <a:r>
              <a:rPr lang="en-US"/>
              <a:t>Click icon to add picture</a:t>
            </a:r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035F37FA-2088-9B86-9C0F-D0803B49C127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7740420" y="375063"/>
            <a:ext cx="4032480" cy="1712153"/>
          </a:xfrm>
          <a:prstGeom prst="rect">
            <a:avLst/>
          </a:prstGeom>
        </p:spPr>
        <p:txBody>
          <a:bodyPr anchor="t">
            <a:normAutofit/>
          </a:bodyPr>
          <a:lstStyle>
            <a:lvl1pPr>
              <a:defRPr sz="4000"/>
            </a:lvl1pPr>
          </a:lstStyle>
          <a:p>
            <a:r>
              <a:rPr lang="en-US"/>
              <a:t>Click to Add Slide Title</a:t>
            </a:r>
          </a:p>
        </p:txBody>
      </p:sp>
      <p:pic>
        <p:nvPicPr>
          <p:cNvPr id="2" name="Graphic 1">
            <a:extLst>
              <a:ext uri="{FF2B5EF4-FFF2-40B4-BE49-F238E27FC236}">
                <a16:creationId xmlns:a16="http://schemas.microsoft.com/office/drawing/2014/main" id="{E6E4C645-C33C-1EC7-5331-AC994F5D7EF8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/>
        </p:blipFill>
        <p:spPr>
          <a:xfrm>
            <a:off x="7531763" y="5687875"/>
            <a:ext cx="2952585" cy="9192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204188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916FC18-DD57-F009-6A5B-B6CC64A9046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26990" y="500063"/>
            <a:ext cx="10515600" cy="642938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2BF24BA-7715-611D-9C32-105B8433C1B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26990" y="1408182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A685CF6-5398-687E-0355-734AA986AC4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787809" y="6557194"/>
            <a:ext cx="4041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 i="0">
                <a:solidFill>
                  <a:schemeClr val="tx1"/>
                </a:solidFill>
                <a:latin typeface="Trade Gothic Next" panose="020B0503040303020004" pitchFamily="34" charset="0"/>
              </a:defRPr>
            </a:lvl1pPr>
          </a:lstStyle>
          <a:p>
            <a:fld id="{48FDA9E1-43EE-C940-9391-5C9440441CE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1020FB08-72A5-8E96-D488-3126AE8064D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0" y="6621516"/>
            <a:ext cx="12191999" cy="236483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8355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1" r:id="rId1"/>
    <p:sldLayoutId id="2147483683" r:id="rId2"/>
    <p:sldLayoutId id="2147483649" r:id="rId3"/>
    <p:sldLayoutId id="2147483661" r:id="rId4"/>
    <p:sldLayoutId id="2147483650" r:id="rId5"/>
    <p:sldLayoutId id="2147483677" r:id="rId6"/>
    <p:sldLayoutId id="2147483678" r:id="rId7"/>
    <p:sldLayoutId id="2147483679" r:id="rId8"/>
    <p:sldLayoutId id="2147483680" r:id="rId9"/>
    <p:sldLayoutId id="2147483676" r:id="rId10"/>
    <p:sldLayoutId id="2147483664" r:id="rId11"/>
    <p:sldLayoutId id="2147483682" r:id="rId12"/>
    <p:sldLayoutId id="2147483681" r:id="rId13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b="1" i="0" kern="1200">
          <a:solidFill>
            <a:schemeClr val="tx1"/>
          </a:solidFill>
          <a:latin typeface="Aptos" panose="020B0004020202020204" pitchFamily="34" charset="0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2800" b="0" i="0" kern="1200">
          <a:solidFill>
            <a:schemeClr val="tx1"/>
          </a:solidFill>
          <a:latin typeface="Aptos" panose="020B0004020202020204" pitchFamily="34" charset="0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b="0" i="0" kern="1200">
          <a:solidFill>
            <a:schemeClr val="tx1"/>
          </a:solidFill>
          <a:latin typeface="Aptos" panose="020B0004020202020204" pitchFamily="34" charset="0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b="0" i="0" kern="1200">
          <a:solidFill>
            <a:schemeClr val="tx1"/>
          </a:solidFill>
          <a:latin typeface="Aptos" panose="020B0004020202020204" pitchFamily="34" charset="0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b="0" i="0" kern="1200">
          <a:solidFill>
            <a:schemeClr val="tx1"/>
          </a:solidFill>
          <a:latin typeface="Aptos" panose="020B0004020202020204" pitchFamily="34" charset="0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b="0" i="0" kern="1200">
          <a:solidFill>
            <a:schemeClr val="tx1"/>
          </a:solidFill>
          <a:latin typeface="Aptos" panose="020B0004020202020204" pitchFamily="34" charset="0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kc1.sharepoint.com/:b:/s/EXEC-ADATitleIIandAccessibility/IQDa6TiHMTruS5irSA0IRb8-AZMuv7sDrJy1GvC2s9LXXeI?e=Qlz94U" TargetMode="Externa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communitiescount.org/living-with-a-disability" TargetMode="Externa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9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aqua.kingcounty.gov/council/clerk/code/05_Title_2.htm#_Toc51932432" TargetMode="Externa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9833D9E-D6F1-32BE-155E-F3D33E7B4F9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48FDA9E1-43EE-C940-9391-5C9440441CEB}" type="slidenum">
              <a:rPr lang="en-US" smtClean="0"/>
              <a:pPr/>
              <a:t>1</a:t>
            </a:fld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3B4F7DE-32F8-81EC-2516-57B11468EE5E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US">
                <a:latin typeface="Aptos"/>
              </a:rPr>
              <a:t>Americans with Disabilities Act Compliance &amp; Disability Equity </a:t>
            </a:r>
            <a:br>
              <a:rPr lang="en-US">
                <a:latin typeface="Aptos"/>
              </a:rPr>
            </a:br>
            <a:r>
              <a:rPr lang="en-US">
                <a:latin typeface="Aptos"/>
              </a:rPr>
              <a:t>in King County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13BB7CE-091F-49EE-F7B3-CA4C5A16A6A9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US">
                <a:latin typeface="Aptos"/>
              </a:rPr>
              <a:t>Darya Farivar, Cecelia Black, and Nate Olsen</a:t>
            </a:r>
          </a:p>
          <a:p>
            <a:r>
              <a:rPr lang="en-US" i="1">
                <a:latin typeface="Aptos"/>
              </a:rPr>
              <a:t>ADA and Disability Equity Specialists</a:t>
            </a:r>
            <a:endParaRPr lang="en-US" b="1"/>
          </a:p>
        </p:txBody>
      </p:sp>
    </p:spTree>
    <p:extLst>
      <p:ext uri="{BB962C8B-B14F-4D97-AF65-F5344CB8AC3E}">
        <p14:creationId xmlns:p14="http://schemas.microsoft.com/office/powerpoint/2010/main" val="276660691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ubtitle 3">
            <a:extLst>
              <a:ext uri="{FF2B5EF4-FFF2-40B4-BE49-F238E27FC236}">
                <a16:creationId xmlns:a16="http://schemas.microsoft.com/office/drawing/2014/main" id="{6DB1260E-F457-56D5-7EF2-4731F43FB42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 lnSpcReduction="10000"/>
          </a:bodyPr>
          <a:lstStyle/>
          <a:p>
            <a:pPr marL="457200" indent="-457200">
              <a:buChar char="•"/>
            </a:pPr>
            <a:r>
              <a:rPr lang="en-US" sz="2000">
                <a:latin typeface="Aptos"/>
              </a:rPr>
              <a:t>July 26th, </a:t>
            </a:r>
            <a:r>
              <a:rPr lang="en-US" sz="2000" dirty="0">
                <a:latin typeface="Aptos"/>
              </a:rPr>
              <a:t> 1990 Americans </a:t>
            </a:r>
            <a:r>
              <a:rPr lang="en-US" sz="2000">
                <a:latin typeface="Aptos"/>
              </a:rPr>
              <a:t>with Disabilities Act Bill Signed</a:t>
            </a:r>
          </a:p>
          <a:p>
            <a:pPr marL="457200" indent="-457200">
              <a:buChar char="•"/>
            </a:pPr>
            <a:r>
              <a:rPr lang="en-US" sz="2000">
                <a:solidFill>
                  <a:srgbClr val="323130"/>
                </a:solidFill>
                <a:highlight>
                  <a:srgbClr val="FFFFFF"/>
                </a:highlight>
                <a:latin typeface="Aptos"/>
                <a:cs typeface="Segoe UI"/>
              </a:rPr>
              <a:t>Celebrate disability identity and community, recognizes disability culture and leadership</a:t>
            </a:r>
            <a:endParaRPr lang="en-US" sz="2000" dirty="0">
              <a:solidFill>
                <a:srgbClr val="323130"/>
              </a:solidFill>
              <a:highlight>
                <a:srgbClr val="FFFFFF"/>
              </a:highlight>
              <a:latin typeface="Aptos"/>
              <a:cs typeface="Segoe UI"/>
            </a:endParaRPr>
          </a:p>
          <a:p>
            <a:pPr marL="457200" indent="-457200">
              <a:buChar char="•"/>
            </a:pPr>
            <a:r>
              <a:rPr lang="en-US" sz="2000">
                <a:solidFill>
                  <a:srgbClr val="323130"/>
                </a:solidFill>
                <a:highlight>
                  <a:srgbClr val="FFFFFF"/>
                </a:highlight>
                <a:latin typeface="Aptos"/>
                <a:cs typeface="Segoe UI"/>
              </a:rPr>
              <a:t>Ground ourselves in the lived experiences of people with disabilities </a:t>
            </a:r>
            <a:endParaRPr lang="en-US" sz="2000" dirty="0">
              <a:solidFill>
                <a:srgbClr val="323130"/>
              </a:solidFill>
              <a:highlight>
                <a:srgbClr val="FFFFFF"/>
              </a:highlight>
              <a:latin typeface="Aptos"/>
              <a:cs typeface="Segoe UI"/>
            </a:endParaRPr>
          </a:p>
          <a:p>
            <a:pPr marL="457200" indent="-457200">
              <a:buChar char="•"/>
            </a:pPr>
            <a:r>
              <a:rPr lang="en-US" sz="2000">
                <a:solidFill>
                  <a:srgbClr val="323130"/>
                </a:solidFill>
                <a:highlight>
                  <a:srgbClr val="FFFFFF"/>
                </a:highlight>
                <a:latin typeface="Aptos"/>
                <a:cs typeface="Segoe UI"/>
              </a:rPr>
              <a:t>Recommit to confronting ableism, combatting stigma, and building a </a:t>
            </a:r>
            <a:r>
              <a:rPr lang="en-US" sz="2000" err="1">
                <a:solidFill>
                  <a:srgbClr val="323130"/>
                </a:solidFill>
                <a:highlight>
                  <a:srgbClr val="FFFFFF"/>
                </a:highlight>
                <a:latin typeface="Aptos"/>
                <a:cs typeface="Segoe UI"/>
              </a:rPr>
              <a:t>cul</a:t>
            </a:r>
            <a:r>
              <a:rPr lang="en-US" sz="2000">
                <a:solidFill>
                  <a:srgbClr val="323130"/>
                </a:solidFill>
                <a:highlight>
                  <a:srgbClr val="FFFFFF"/>
                </a:highlight>
                <a:latin typeface="Aptos"/>
                <a:cs typeface="Segoe UI"/>
              </a:rPr>
              <a:t>ture of inclusion at King County</a:t>
            </a:r>
            <a:endParaRPr lang="en-US" sz="2000" dirty="0">
              <a:solidFill>
                <a:srgbClr val="323130"/>
              </a:solidFill>
              <a:highlight>
                <a:srgbClr val="FFFFFF"/>
              </a:highlight>
              <a:latin typeface="Aptos"/>
              <a:cs typeface="Segoe UI"/>
            </a:endParaRPr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BFF93AF9-43B5-5EEB-09DB-659728D31B4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48FDA9E1-43EE-C940-9391-5C9440441CEB}" type="slidenum">
              <a:rPr lang="en-US" smtClean="0"/>
              <a:pPr/>
              <a:t>2</a:t>
            </a:fld>
            <a:endParaRPr lang="en-US"/>
          </a:p>
        </p:txBody>
      </p:sp>
      <p:pic>
        <p:nvPicPr>
          <p:cNvPr id="6" name="Picture Placeholder 5" descr="group gathers to raise the Disability Pride Flag">
            <a:extLst>
              <a:ext uri="{FF2B5EF4-FFF2-40B4-BE49-F238E27FC236}">
                <a16:creationId xmlns:a16="http://schemas.microsoft.com/office/drawing/2014/main" id="{615BBA29-F71B-6C23-6002-16F20EB30087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/>
          <a:srcRect l="12511" r="12511"/>
          <a:stretch/>
        </p:blipFill>
        <p:spPr>
          <a:prstGeom prst="rect">
            <a:avLst/>
          </a:prstGeom>
        </p:spPr>
      </p:pic>
      <p:sp>
        <p:nvSpPr>
          <p:cNvPr id="3" name="Title 2">
            <a:extLst>
              <a:ext uri="{FF2B5EF4-FFF2-40B4-BE49-F238E27FC236}">
                <a16:creationId xmlns:a16="http://schemas.microsoft.com/office/drawing/2014/main" id="{B4918101-CD12-8189-1CC9-DD50EE0AE9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Aptos"/>
              </a:rPr>
              <a:t>Happy Disability </a:t>
            </a:r>
            <a:r>
              <a:rPr lang="en-US">
                <a:latin typeface="Aptos"/>
              </a:rPr>
              <a:t>Pride Month!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404366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ED2B2724-FFEC-509D-10BF-33132E1412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 fontScale="92500" lnSpcReduction="10000"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US" sz="2800" i="1">
                <a:latin typeface="Aptos"/>
              </a:rPr>
              <a:t>Program established in 2022 after receiving a report from the community: "</a:t>
            </a:r>
            <a:r>
              <a:rPr lang="en-US" sz="2800" i="1" dirty="0">
                <a:latin typeface="Aptos"/>
                <a:hlinkClick r:id="rId3"/>
              </a:rPr>
              <a:t>Still Left Out: 30 Years After the ADA</a:t>
            </a:r>
            <a:r>
              <a:rPr lang="en-US" sz="2800" i="1" dirty="0">
                <a:latin typeface="Aptos"/>
              </a:rPr>
              <a:t>"</a:t>
            </a:r>
            <a:endParaRPr lang="en-US" i="1"/>
          </a:p>
          <a:p>
            <a:pPr>
              <a:lnSpc>
                <a:spcPct val="100000"/>
              </a:lnSpc>
              <a:spcBef>
                <a:spcPts val="0"/>
              </a:spcBef>
            </a:pPr>
            <a:endParaRPr lang="en-US" sz="2800" i="1" dirty="0">
              <a:latin typeface="Aptos"/>
            </a:endParaRPr>
          </a:p>
          <a:p>
            <a:pPr marL="457200" indent="-457200">
              <a:lnSpc>
                <a:spcPct val="100000"/>
              </a:lnSpc>
              <a:spcBef>
                <a:spcPts val="0"/>
              </a:spcBef>
              <a:buChar char="•"/>
            </a:pPr>
            <a:r>
              <a:rPr lang="en-US" sz="2800">
                <a:latin typeface="Aptos"/>
              </a:rPr>
              <a:t>Develop Countywide accessibility plans and policies;</a:t>
            </a:r>
            <a:endParaRPr lang="en-US"/>
          </a:p>
          <a:p>
            <a:pPr marL="457200" indent="-457200">
              <a:lnSpc>
                <a:spcPct val="100000"/>
              </a:lnSpc>
              <a:spcBef>
                <a:spcPts val="0"/>
              </a:spcBef>
              <a:buChar char="•"/>
            </a:pPr>
            <a:r>
              <a:rPr lang="en-US" sz="2800">
                <a:latin typeface="Aptos"/>
              </a:rPr>
              <a:t>Provide guidance and support to departments trying to achieve or maintain ADA compliance;</a:t>
            </a:r>
          </a:p>
          <a:p>
            <a:pPr marL="457200" indent="-457200">
              <a:lnSpc>
                <a:spcPct val="100000"/>
              </a:lnSpc>
              <a:spcBef>
                <a:spcPts val="0"/>
              </a:spcBef>
              <a:buFont typeface="Arial"/>
              <a:buChar char="•"/>
            </a:pPr>
            <a:r>
              <a:rPr lang="en-US" sz="2800">
                <a:latin typeface="Aptos"/>
              </a:rPr>
              <a:t>Help members of the public seeking accommodations connect with the appropriate individual; </a:t>
            </a:r>
          </a:p>
          <a:p>
            <a:pPr marL="457200" indent="-457200">
              <a:lnSpc>
                <a:spcPct val="100000"/>
              </a:lnSpc>
              <a:spcBef>
                <a:spcPts val="0"/>
              </a:spcBef>
              <a:buFont typeface="Arial"/>
              <a:buChar char="•"/>
            </a:pPr>
            <a:r>
              <a:rPr lang="en-US" sz="2800">
                <a:latin typeface="Aptos"/>
              </a:rPr>
              <a:t>Centralize compliance and equity resources; </a:t>
            </a:r>
          </a:p>
          <a:p>
            <a:pPr marL="457200" indent="-457200">
              <a:lnSpc>
                <a:spcPct val="100000"/>
              </a:lnSpc>
              <a:spcBef>
                <a:spcPts val="0"/>
              </a:spcBef>
              <a:buFont typeface="Arial"/>
              <a:buChar char="•"/>
            </a:pPr>
            <a:r>
              <a:rPr lang="en-US" sz="2800">
                <a:latin typeface="Aptos"/>
              </a:rPr>
              <a:t>Assist the Executive in identifying challenges, adapting systems, and establishing accountability mechanisms. 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0768BBC3-2EDD-D5CF-D8CE-2FF10DA538A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48FDA9E1-43EE-C940-9391-5C9440441CEB}" type="slidenum">
              <a:rPr lang="en-US" smtClean="0"/>
              <a:pPr/>
              <a:t>3</a:t>
            </a:fld>
            <a:endParaRPr lang="en-US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411FD5B0-A518-9641-AABF-24C03D32C72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>
                <a:latin typeface="Aptos"/>
              </a:rPr>
              <a:t>About Us</a:t>
            </a:r>
            <a:endParaRPr lang="en-US" b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9928724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97CB9CCB-CCF4-ECC1-3712-0440DF64696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 lnSpcReduction="10000"/>
          </a:bodyPr>
          <a:lstStyle/>
          <a:p>
            <a:r>
              <a:rPr lang="en-US">
                <a:latin typeface="Aptos"/>
                <a:hlinkClick r:id="rId3"/>
              </a:rPr>
              <a:t>From Communities Count 2018-2022 data</a:t>
            </a:r>
            <a:endParaRPr lang="en-US">
              <a:latin typeface="Aptos"/>
            </a:endParaRPr>
          </a:p>
          <a:p>
            <a:pPr marL="457200" indent="-457200">
              <a:buChar char="•"/>
            </a:pPr>
            <a:r>
              <a:rPr lang="en-US" b="1">
                <a:latin typeface="Aptos"/>
              </a:rPr>
              <a:t>20% of adults in King County have a disability</a:t>
            </a:r>
            <a:endParaRPr lang="en-US" b="1"/>
          </a:p>
          <a:p>
            <a:pPr marL="457200" indent="-457200">
              <a:buChar char="•"/>
            </a:pPr>
            <a:r>
              <a:rPr lang="en-US">
                <a:latin typeface="Aptos"/>
              </a:rPr>
              <a:t>22% Female, 20% Male, </a:t>
            </a:r>
            <a:r>
              <a:rPr lang="en-US" b="1">
                <a:latin typeface="Aptos"/>
              </a:rPr>
              <a:t>47% Transgender</a:t>
            </a:r>
            <a:endParaRPr lang="en-US" b="1"/>
          </a:p>
          <a:p>
            <a:pPr marL="457200" indent="-457200">
              <a:buChar char="•"/>
            </a:pPr>
            <a:r>
              <a:rPr lang="en-US" b="1">
                <a:latin typeface="Aptos"/>
              </a:rPr>
              <a:t>42% AI/AN</a:t>
            </a:r>
            <a:r>
              <a:rPr lang="en-US">
                <a:latin typeface="Aptos"/>
              </a:rPr>
              <a:t>, 29% NHPI, 27% Hispanic, 26% Black, 21% White, 12% Asian</a:t>
            </a:r>
          </a:p>
          <a:p>
            <a:pPr marL="457200" indent="-457200">
              <a:buChar char="•"/>
            </a:pPr>
            <a:r>
              <a:rPr lang="en-US">
                <a:latin typeface="Aptos"/>
              </a:rPr>
              <a:t>33% Veterans, 20% non-veteran</a:t>
            </a:r>
          </a:p>
          <a:p>
            <a:pPr marL="457200" indent="-457200">
              <a:buChar char="•"/>
            </a:pPr>
            <a:r>
              <a:rPr lang="en-US" b="1">
                <a:latin typeface="Aptos"/>
              </a:rPr>
              <a:t>52% &lt;$20,000 household income</a:t>
            </a:r>
          </a:p>
          <a:p>
            <a:pPr marL="457200" indent="-457200">
              <a:buChar char="•"/>
            </a:pPr>
            <a:r>
              <a:rPr lang="en-US">
                <a:latin typeface="Aptos"/>
              </a:rPr>
              <a:t>23% South, 20% North, 19% Seattle, 17% East</a:t>
            </a:r>
            <a:endParaRPr lang="en-US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21DFAEED-55F4-2DF0-E0C4-84A4E64741D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48FDA9E1-43EE-C940-9391-5C9440441CEB}" type="slidenum">
              <a:rPr lang="en-US" smtClean="0"/>
              <a:pPr/>
              <a:t>4</a:t>
            </a:fld>
            <a:endParaRPr lang="en-US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885526D5-F9F9-9F25-02E6-31AD042DA9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latin typeface="Aptos"/>
              </a:rPr>
              <a:t>Disability Data Summarized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930505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B0B31B7A-2AAC-12D7-50F6-BBC6D5ECA53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pPr marL="457200" indent="-457200">
              <a:buChar char="•"/>
            </a:pPr>
            <a:r>
              <a:rPr lang="en-US">
                <a:latin typeface="Aptos"/>
              </a:rPr>
              <a:t>Americans with Disabilities Act Title I &amp; II</a:t>
            </a:r>
          </a:p>
          <a:p>
            <a:pPr marL="1143000" lvl="1"/>
            <a:r>
              <a:rPr lang="en-US">
                <a:latin typeface="Aptos"/>
              </a:rPr>
              <a:t>Requirements to be accessible for members of the public and provide reasonable accommodations for employees</a:t>
            </a:r>
          </a:p>
          <a:p>
            <a:pPr marL="457200" indent="-457200">
              <a:buChar char="•"/>
            </a:pPr>
            <a:r>
              <a:rPr lang="en-US">
                <a:latin typeface="Aptos"/>
              </a:rPr>
              <a:t>Web Content Accessibility Guidelines 2.1 A/AA</a:t>
            </a:r>
          </a:p>
          <a:p>
            <a:pPr marL="1143000" lvl="1"/>
            <a:r>
              <a:rPr lang="en-US">
                <a:solidFill>
                  <a:srgbClr val="333333"/>
                </a:solidFill>
                <a:latin typeface="Aptos"/>
                <a:cs typeface="Arial"/>
              </a:rPr>
              <a:t>Requirements to be digitally accessible</a:t>
            </a:r>
          </a:p>
          <a:p>
            <a:pPr marL="1143000" lvl="1"/>
            <a:r>
              <a:rPr lang="en-US">
                <a:latin typeface="Aptos"/>
                <a:cs typeface="Arial"/>
              </a:rPr>
              <a:t>Large focus on this in 2026</a:t>
            </a:r>
            <a:endParaRPr lang="en-US" dirty="0">
              <a:latin typeface="Aptos"/>
              <a:cs typeface="Arial"/>
            </a:endParaRPr>
          </a:p>
          <a:p>
            <a:pPr marL="457200" indent="-457200">
              <a:buChar char="•"/>
            </a:pPr>
            <a:r>
              <a:rPr lang="en-US">
                <a:latin typeface="Aptos"/>
                <a:cs typeface="Arial"/>
              </a:rPr>
              <a:t> KCC 2.16.025  County executive</a:t>
            </a:r>
          </a:p>
          <a:p>
            <a:pPr marL="1143000" lvl="1"/>
            <a:r>
              <a:rPr lang="en-US">
                <a:latin typeface="Aptos"/>
                <a:cs typeface="Arial"/>
              </a:rPr>
              <a:t>Support departments in ADA compliance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DC0A7A86-45D4-30B0-737C-2AEF9030839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48FDA9E1-43EE-C940-9391-5C9440441CEB}" type="slidenum">
              <a:rPr lang="en-US" smtClean="0"/>
              <a:pPr/>
              <a:t>5</a:t>
            </a:fld>
            <a:endParaRPr lang="en-US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CC2A03E2-F900-9BC1-551F-FCA4D3FC29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latin typeface="Aptos"/>
              </a:rPr>
              <a:t>Guiding Laws and Regulations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8749097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F3500A28-17BE-CCC2-8393-41242A9ED0DD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 vert="horz" lIns="91440" tIns="45720" rIns="91440" bIns="45720" rtlCol="0" anchor="t">
            <a:normAutofit fontScale="92500"/>
          </a:bodyPr>
          <a:lstStyle/>
          <a:p>
            <a:pPr marL="457200" indent="-457200">
              <a:buChar char="•"/>
            </a:pPr>
            <a:r>
              <a:rPr lang="en-US">
                <a:latin typeface="Aptos"/>
              </a:rPr>
              <a:t>Expired Title II policy </a:t>
            </a:r>
            <a:r>
              <a:rPr lang="en-US">
                <a:solidFill>
                  <a:srgbClr val="333333"/>
                </a:solidFill>
                <a:latin typeface="Aptos"/>
              </a:rPr>
              <a:t>(2003 - 08)</a:t>
            </a:r>
          </a:p>
          <a:p>
            <a:pPr marL="457200" indent="-457200">
              <a:buChar char="•"/>
            </a:pPr>
            <a:r>
              <a:rPr lang="en-US" dirty="0">
                <a:latin typeface="Aptos"/>
              </a:rPr>
              <a:t>Title I process improvements</a:t>
            </a:r>
          </a:p>
          <a:p>
            <a:pPr marL="457200" indent="-457200">
              <a:buChar char="•"/>
            </a:pPr>
            <a:r>
              <a:rPr lang="en-US">
                <a:latin typeface="Aptos"/>
              </a:rPr>
              <a:t>Completed Transition Plans</a:t>
            </a:r>
          </a:p>
          <a:p>
            <a:pPr marL="1143000" lvl="1">
              <a:buChar char="•"/>
            </a:pPr>
            <a:r>
              <a:rPr lang="en-US">
                <a:latin typeface="Aptos"/>
              </a:rPr>
              <a:t>Metro</a:t>
            </a:r>
          </a:p>
          <a:p>
            <a:pPr marL="1143000" lvl="1"/>
            <a:r>
              <a:rPr lang="en-US">
                <a:latin typeface="Aptos"/>
              </a:rPr>
              <a:t>DLS Roads Division</a:t>
            </a:r>
          </a:p>
          <a:p>
            <a:pPr marL="457200" indent="-457200">
              <a:buChar char="•"/>
            </a:pPr>
            <a:r>
              <a:rPr lang="en-US">
                <a:latin typeface="Aptos"/>
              </a:rPr>
              <a:t>In Progress Transition Plans</a:t>
            </a:r>
          </a:p>
          <a:p>
            <a:pPr marL="1143000" lvl="1">
              <a:buChar char="•"/>
            </a:pPr>
            <a:r>
              <a:rPr lang="en-US">
                <a:latin typeface="Aptos"/>
              </a:rPr>
              <a:t>RALS</a:t>
            </a:r>
          </a:p>
          <a:p>
            <a:pPr marL="1143000" lvl="1"/>
            <a:r>
              <a:rPr lang="en-US">
                <a:latin typeface="Aptos"/>
              </a:rPr>
              <a:t>DNRP WTD and Parks Division</a:t>
            </a:r>
          </a:p>
          <a:p>
            <a:pPr marL="1143000" lvl="1"/>
            <a:r>
              <a:rPr lang="en-US">
                <a:latin typeface="Aptos"/>
              </a:rPr>
              <a:t>Elections</a:t>
            </a:r>
          </a:p>
          <a:p>
            <a:pPr marL="1143000" lvl="1"/>
            <a:r>
              <a:rPr lang="en-US">
                <a:latin typeface="Aptos"/>
              </a:rPr>
              <a:t>DAJD</a:t>
            </a:r>
            <a:endParaRPr lang="en-US"/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12CB3E4F-BE94-F8EF-647C-61968CA8E13A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US">
                <a:latin typeface="Aptos"/>
              </a:rPr>
              <a:t>Departments who have an established process/coordinator</a:t>
            </a:r>
          </a:p>
          <a:p>
            <a:pPr marL="457200" indent="-457200">
              <a:buChar char="•"/>
            </a:pPr>
            <a:r>
              <a:rPr lang="en-US">
                <a:latin typeface="Aptos"/>
              </a:rPr>
              <a:t>DPD (coordinator)</a:t>
            </a:r>
          </a:p>
          <a:p>
            <a:pPr marL="457200" indent="-457200">
              <a:buChar char="•"/>
            </a:pPr>
            <a:r>
              <a:rPr lang="en-US">
                <a:latin typeface="Aptos"/>
              </a:rPr>
              <a:t>DAJD (both)</a:t>
            </a:r>
          </a:p>
          <a:p>
            <a:pPr marL="457200" indent="-457200">
              <a:buChar char="•"/>
            </a:pPr>
            <a:r>
              <a:rPr lang="en-US">
                <a:latin typeface="Aptos"/>
              </a:rPr>
              <a:t>DJA (both)</a:t>
            </a:r>
          </a:p>
          <a:p>
            <a:pPr marL="457200" indent="-457200">
              <a:buChar char="•"/>
            </a:pPr>
            <a:r>
              <a:rPr lang="en-US">
                <a:latin typeface="Aptos"/>
              </a:rPr>
              <a:t>KCSC (both)</a:t>
            </a:r>
          </a:p>
          <a:p>
            <a:pPr marL="457200" indent="-457200">
              <a:buChar char="•"/>
            </a:pPr>
            <a:r>
              <a:rPr lang="en-US">
                <a:latin typeface="Aptos"/>
              </a:rPr>
              <a:t>PHSKC (both)</a:t>
            </a:r>
          </a:p>
          <a:p>
            <a:pPr marL="457200" indent="-457200">
              <a:buChar char="•"/>
            </a:pPr>
            <a:r>
              <a:rPr lang="en-US">
                <a:latin typeface="Aptos"/>
              </a:rPr>
              <a:t>Metro (both)</a:t>
            </a:r>
          </a:p>
          <a:p>
            <a:pPr marL="457200" indent="-457200">
              <a:buChar char="•"/>
            </a:pPr>
            <a:r>
              <a:rPr lang="en-US">
                <a:latin typeface="Aptos"/>
              </a:rPr>
              <a:t>DHR (both)</a:t>
            </a:r>
          </a:p>
          <a:p>
            <a:pPr marL="457200" indent="-457200">
              <a:buChar char="•"/>
            </a:pPr>
            <a:r>
              <a:rPr lang="en-US">
                <a:latin typeface="Aptos"/>
              </a:rPr>
              <a:t>DLS (coordinator)</a:t>
            </a:r>
            <a:endParaRPr lang="en-US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215B2CD3-9413-2704-7959-31128BC68E6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48FDA9E1-43EE-C940-9391-5C9440441CEB}" type="slidenum">
              <a:rPr lang="en-US" smtClean="0"/>
              <a:pPr/>
              <a:t>6</a:t>
            </a:fld>
            <a:endParaRPr lang="en-US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E785E30B-3D85-094C-BCF7-F0054AE4B9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latin typeface="Aptos"/>
              </a:rPr>
              <a:t>Current State of ADA Compliance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359351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15431E7-4071-F0D0-657A-CA2BE1CE3CE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02184A89-D388-BFA2-79B2-00A80362385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 fontScale="92500" lnSpcReduction="20000"/>
          </a:bodyPr>
          <a:lstStyle/>
          <a:p>
            <a:pPr marL="457200" indent="-457200">
              <a:buChar char="•"/>
            </a:pPr>
            <a:r>
              <a:rPr lang="en-US">
                <a:latin typeface="Aptos"/>
              </a:rPr>
              <a:t>ADA Title II requires King County's digital content to be accessible</a:t>
            </a:r>
            <a:endParaRPr lang="en-US"/>
          </a:p>
          <a:p>
            <a:pPr marL="457200" indent="-457200">
              <a:buChar char="•"/>
            </a:pPr>
            <a:r>
              <a:rPr lang="en-US">
                <a:latin typeface="Aptos"/>
              </a:rPr>
              <a:t>Web Content Accessibility Guidelines (WCAG 2.1 A/AA) deadline April 26, 2027</a:t>
            </a:r>
            <a:endParaRPr lang="en-US"/>
          </a:p>
          <a:p>
            <a:pPr marL="457200" indent="-457200">
              <a:buChar char="•"/>
            </a:pPr>
            <a:r>
              <a:rPr lang="en-US">
                <a:latin typeface="Aptos"/>
              </a:rPr>
              <a:t>No audit to understand state of digital compliance</a:t>
            </a:r>
            <a:endParaRPr lang="en-US"/>
          </a:p>
          <a:p>
            <a:pPr marL="457200" indent="-457200">
              <a:buChar char="•"/>
            </a:pPr>
            <a:r>
              <a:rPr lang="en-US">
                <a:latin typeface="Aptos"/>
              </a:rPr>
              <a:t>Compliance is inconsistent across the County</a:t>
            </a:r>
            <a:endParaRPr lang="en-US"/>
          </a:p>
          <a:p>
            <a:pPr marL="457200" indent="-457200">
              <a:buChar char="•"/>
            </a:pPr>
            <a:r>
              <a:rPr lang="en-US">
                <a:latin typeface="Aptos"/>
              </a:rPr>
              <a:t>KCIT has updated Kingcounty.gov platform to comply with WCAG 2.1</a:t>
            </a:r>
          </a:p>
          <a:p>
            <a:pPr marL="457200" indent="-457200">
              <a:buChar char="•"/>
            </a:pPr>
            <a:r>
              <a:rPr lang="en-US">
                <a:latin typeface="Aptos"/>
              </a:rPr>
              <a:t>King County has digital accessibility champions in most departments</a:t>
            </a:r>
            <a:endParaRPr lang="en-US"/>
          </a:p>
          <a:p>
            <a:endParaRPr lang="en-US"/>
          </a:p>
          <a:p>
            <a:pPr marL="1143000" lvl="1"/>
            <a:endParaRPr lang="en-US">
              <a:latin typeface="Aptos"/>
            </a:endParaRP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96500A31-7669-4112-0B6F-6F407D8CA17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48FDA9E1-43EE-C940-9391-5C9440441CEB}" type="slidenum">
              <a:rPr lang="en-US" smtClean="0"/>
              <a:pPr/>
              <a:t>7</a:t>
            </a:fld>
            <a:endParaRPr lang="en-US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C91E307B-25F0-D4B4-D887-98AA990218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latin typeface="Aptos"/>
              </a:rPr>
              <a:t>Current State of ADA Digital Compliance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858912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F91F6FF-6B53-E985-27C3-4E76B895DD7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83402A3C-2B26-E80B-0748-BB9C03C86E2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pPr marL="457200" indent="-457200">
              <a:buChar char="•"/>
            </a:pPr>
            <a:r>
              <a:rPr lang="en-US">
                <a:latin typeface="Aptos"/>
              </a:rPr>
              <a:t>KCIT Digital Compliance Remediation Capitol Project</a:t>
            </a:r>
            <a:endParaRPr lang="en-US"/>
          </a:p>
          <a:p>
            <a:pPr marL="457200" indent="-457200">
              <a:buChar char="•"/>
            </a:pPr>
            <a:r>
              <a:rPr lang="en-US">
                <a:latin typeface="Aptos"/>
              </a:rPr>
              <a:t>Department leaders: DNRP &amp; Metro</a:t>
            </a:r>
          </a:p>
          <a:p>
            <a:pPr marL="457200" indent="-457200">
              <a:buChar char="•"/>
            </a:pPr>
            <a:r>
              <a:rPr lang="en-US">
                <a:latin typeface="Aptos"/>
              </a:rPr>
              <a:t>DLS has created a WCAG workgroup</a:t>
            </a:r>
          </a:p>
          <a:p>
            <a:pPr marL="457200" indent="-457200">
              <a:buChar char="•"/>
            </a:pPr>
            <a:r>
              <a:rPr lang="en-US">
                <a:latin typeface="Aptos"/>
              </a:rPr>
              <a:t>The Executive is working on a digital accessibility policy to set compliance standards and outline department roles and responsibilities</a:t>
            </a:r>
          </a:p>
          <a:p>
            <a:pPr marL="457200" indent="-457200">
              <a:buChar char="•"/>
            </a:pPr>
            <a:endParaRPr lang="en-US"/>
          </a:p>
          <a:p>
            <a:endParaRPr lang="en-US"/>
          </a:p>
          <a:p>
            <a:pPr marL="1143000" lvl="1"/>
            <a:endParaRPr lang="en-US">
              <a:latin typeface="Aptos"/>
            </a:endParaRP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45E36F8F-804C-A4D5-BE87-7BFECD164A8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48FDA9E1-43EE-C940-9391-5C9440441CEB}" type="slidenum">
              <a:rPr lang="en-US" smtClean="0"/>
              <a:pPr/>
              <a:t>8</a:t>
            </a:fld>
            <a:endParaRPr lang="en-US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40D1D4A4-98BC-4044-1CBD-5E7987612A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latin typeface="Aptos"/>
              </a:rPr>
              <a:t>Current ADA Digital Compliance Projects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469024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1CF1794C-EE7E-7329-FE6D-CCA24BE476A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US" sz="3000" i="1" dirty="0">
                <a:latin typeface="Aptos"/>
              </a:rPr>
              <a:t>In addition to the digital accessibility </a:t>
            </a:r>
            <a:r>
              <a:rPr lang="en-US" sz="3000" i="1">
                <a:latin typeface="Aptos"/>
              </a:rPr>
              <a:t>projects...</a:t>
            </a:r>
            <a:endParaRPr lang="en-US" sz="3000" i="1" dirty="0">
              <a:latin typeface="Aptos"/>
            </a:endParaRPr>
          </a:p>
          <a:p>
            <a:pPr marL="457200" indent="-457200">
              <a:buChar char="•"/>
            </a:pPr>
            <a:r>
              <a:rPr lang="en-US" sz="3000">
                <a:latin typeface="Aptos"/>
              </a:rPr>
              <a:t>Disability Pride Month festivities – Thank you for joining us! </a:t>
            </a:r>
            <a:endParaRPr lang="en-US" sz="3000"/>
          </a:p>
          <a:p>
            <a:pPr marL="457200" indent="-457200">
              <a:buChar char="•"/>
            </a:pPr>
            <a:r>
              <a:rPr lang="en-US" sz="3000">
                <a:latin typeface="Aptos"/>
              </a:rPr>
              <a:t>Establish a Disability Equity Commission </a:t>
            </a:r>
            <a:r>
              <a:rPr lang="en-US" sz="3000" dirty="0">
                <a:latin typeface="Aptos"/>
                <a:hlinkClick r:id="rId3"/>
              </a:rPr>
              <a:t>(update KCC 2.55)</a:t>
            </a:r>
            <a:endParaRPr lang="en-US" sz="3000" dirty="0"/>
          </a:p>
          <a:p>
            <a:pPr marL="457200" indent="-457200">
              <a:buChar char="•"/>
            </a:pPr>
            <a:r>
              <a:rPr lang="en-US" sz="3000">
                <a:latin typeface="Aptos"/>
              </a:rPr>
              <a:t>Establish an internal Title II Resource Hub</a:t>
            </a:r>
          </a:p>
          <a:p>
            <a:pPr marL="457200" indent="-457200">
              <a:buChar char="•"/>
            </a:pPr>
            <a:r>
              <a:rPr lang="en-US" sz="3000">
                <a:latin typeface="Aptos"/>
              </a:rPr>
              <a:t>Update our Title II policy</a:t>
            </a:r>
          </a:p>
          <a:p>
            <a:pPr marL="457200" indent="-457200">
              <a:buChar char="•"/>
            </a:pPr>
            <a:r>
              <a:rPr lang="en-US" sz="3000">
                <a:latin typeface="Aptos"/>
              </a:rPr>
              <a:t>Standardize the</a:t>
            </a:r>
            <a:r>
              <a:rPr lang="en-US" sz="3000" dirty="0">
                <a:latin typeface="Aptos"/>
              </a:rPr>
              <a:t> reasonable accommodation process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5551DD46-BD95-2746-72D2-80074961CC6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48FDA9E1-43EE-C940-9391-5C9440441CEB}" type="slidenum">
              <a:rPr lang="en-US" smtClean="0"/>
              <a:pPr/>
              <a:t>9</a:t>
            </a:fld>
            <a:endParaRPr lang="en-US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888DDD60-78B6-2C18-5029-DDE65E7267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latin typeface="Aptos"/>
              </a:rPr>
              <a:t>Other Projects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596009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84AC0F23-66BA-D83E-61B2-9AEB6655B15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48FDA9E1-43EE-C940-9391-5C9440441CEB}" type="slidenum">
              <a:rPr lang="en-US" smtClean="0"/>
              <a:pPr/>
              <a:t>10</a:t>
            </a:fld>
            <a:endParaRPr lang="en-US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95FF0AA5-5DCE-FCD5-05F8-483ED76B2808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>
                <a:latin typeface="Aptos"/>
              </a:rPr>
              <a:t>Thank you &amp; </a:t>
            </a:r>
            <a:br>
              <a:rPr lang="en-US" dirty="0">
                <a:latin typeface="Aptos"/>
              </a:rPr>
            </a:br>
            <a:r>
              <a:rPr lang="en-US">
                <a:latin typeface="Aptos"/>
              </a:rPr>
              <a:t>Happy Disability Pride Month!</a:t>
            </a:r>
            <a:endParaRPr lang="en-US"/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06C8D970-E61E-0911-9C98-A60E867873BA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US">
                <a:solidFill>
                  <a:schemeClr val="accent5"/>
                </a:solidFill>
                <a:latin typeface="Aptos"/>
              </a:rPr>
              <a:t>Contact Darya, Nate, and Cecelia at:   </a:t>
            </a:r>
            <a:r>
              <a:rPr lang="en-US" u="sng">
                <a:solidFill>
                  <a:schemeClr val="accent5"/>
                </a:solidFill>
                <a:latin typeface="Aptos"/>
              </a:rPr>
              <a:t>KCADA@kingcounty.gov</a:t>
            </a:r>
            <a:endParaRPr lang="en-US">
              <a:solidFill>
                <a:schemeClr val="accent5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53242230"/>
      </p:ext>
    </p:extLst>
  </p:cSld>
  <p:clrMapOvr>
    <a:masterClrMapping/>
  </p:clrMapOvr>
</p:sld>
</file>

<file path=ppt/theme/theme1.xml><?xml version="1.0" encoding="utf-8"?>
<a:theme xmlns:a="http://schemas.openxmlformats.org/drawingml/2006/main" name="King County Executive Office ">
  <a:themeElements>
    <a:clrScheme name="Executive Zahilay">
      <a:dk1>
        <a:srgbClr val="333333"/>
      </a:dk1>
      <a:lt1>
        <a:srgbClr val="FFFFFF"/>
      </a:lt1>
      <a:dk2>
        <a:srgbClr val="2056A7"/>
      </a:dk2>
      <a:lt2>
        <a:srgbClr val="B3E1F5"/>
      </a:lt2>
      <a:accent1>
        <a:srgbClr val="F8DE7E"/>
      </a:accent1>
      <a:accent2>
        <a:srgbClr val="122C57"/>
      </a:accent2>
      <a:accent3>
        <a:srgbClr val="E0F6FD"/>
      </a:accent3>
      <a:accent4>
        <a:srgbClr val="EC5800"/>
      </a:accent4>
      <a:accent5>
        <a:srgbClr val="F3F2EE"/>
      </a:accent5>
      <a:accent6>
        <a:srgbClr val="2056A7"/>
      </a:accent6>
      <a:hlink>
        <a:srgbClr val="2056A7"/>
      </a:hlink>
      <a:folHlink>
        <a:srgbClr val="333333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2604_13987w_EO_ppt_template.pptx" id="{95EB17C1-709A-7941-BF3B-F677F59B7EFB}" vid="{54140C4B-9851-E448-B03E-A98674A80BCE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F56F9C0F19F5429B8F47191CF07D3C" ma:contentTypeVersion="22" ma:contentTypeDescription="Create a new document." ma:contentTypeScope="" ma:versionID="e7c856d72ae37e5a7c7050f3fac6fff1">
  <xsd:schema xmlns:xsd="http://www.w3.org/2001/XMLSchema" xmlns:xs="http://www.w3.org/2001/XMLSchema" xmlns:p="http://schemas.microsoft.com/office/2006/metadata/properties" xmlns:ns2="b26e7ddc-23b2-4b26-a15a-62747a20a8ff" xmlns:ns3="7244f3fa-479a-4503-b1b3-5d12bd9cf7ce" targetNamespace="http://schemas.microsoft.com/office/2006/metadata/properties" ma:root="true" ma:fieldsID="4d1f948d74e189fc54d4fc085761ded8" ns2:_="" ns3:_="">
    <xsd:import namespace="b26e7ddc-23b2-4b26-a15a-62747a20a8ff"/>
    <xsd:import namespace="7244f3fa-479a-4503-b1b3-5d12bd9cf7ce"/>
    <xsd:element name="properties">
      <xsd:complexType>
        <xsd:sequence>
          <xsd:element name="documentManagement">
            <xsd:complexType>
              <xsd:all>
                <xsd:element ref="ns2:lcf76f155ced4ddcb4097134ff3c332f" minOccurs="0"/>
                <xsd:element ref="ns3:TaxCatchAll" minOccurs="0"/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DateTaken" minOccurs="0"/>
                <xsd:element ref="ns2:MediaServiceObjectDetectorVersion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EmailFrom" minOccurs="0"/>
                <xsd:element ref="ns2:EmailSubject" minOccurs="0"/>
                <xsd:element ref="ns2:EmailReceived" minOccurs="0"/>
                <xsd:element ref="ns2:Responsible" minOccurs="0"/>
                <xsd:element ref="ns2:Status" minOccurs="0"/>
                <xsd:element ref="ns2:Author0" minOccurs="0"/>
                <xsd:element ref="ns2:Reviewer_x002d_Draft_x002d_1" minOccurs="0"/>
                <xsd:element ref="ns2:Date" minOccurs="0"/>
                <xsd:element ref="ns2:Position" minOccurs="0"/>
                <xsd:element ref="ns2:District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26e7ddc-23b2-4b26-a15a-62747a20a8ff" elementFormDefault="qualified">
    <xsd:import namespace="http://schemas.microsoft.com/office/2006/documentManagement/types"/>
    <xsd:import namespace="http://schemas.microsoft.com/office/infopath/2007/PartnerControls"/>
    <xsd:element name="lcf76f155ced4ddcb4097134ff3c332f" ma:index="9" nillable="true" ma:taxonomy="true" ma:internalName="lcf76f155ced4ddcb4097134ff3c332f" ma:taxonomyFieldName="MediaServiceImageTags" ma:displayName="Image Tags" ma:readOnly="false" ma:fieldId="{5cf76f15-5ced-4ddc-b409-7134ff3c332f}" ma:taxonomyMulti="true" ma:sspId="487192d8-99aa-4f2d-82ad-d3af49b789fe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3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14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bjectDetectorVersions" ma:index="15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9" nillable="true" ma:displayName="MediaLengthInSeconds" ma:hidden="true" ma:internalName="MediaLengthInSeconds" ma:readOnly="true">
      <xsd:simpleType>
        <xsd:restriction base="dms:Unknown"/>
      </xsd:simpleType>
    </xsd:element>
    <xsd:element name="EmailFrom" ma:index="20" nillable="true" ma:displayName="EmailFrom" ma:format="Dropdown" ma:internalName="EmailFrom">
      <xsd:simpleType>
        <xsd:restriction base="dms:Text">
          <xsd:maxLength value="255"/>
        </xsd:restriction>
      </xsd:simpleType>
    </xsd:element>
    <xsd:element name="EmailSubject" ma:index="21" nillable="true" ma:displayName="EmailSubject" ma:format="Dropdown" ma:internalName="EmailSubject">
      <xsd:simpleType>
        <xsd:restriction base="dms:Text">
          <xsd:maxLength value="255"/>
        </xsd:restriction>
      </xsd:simpleType>
    </xsd:element>
    <xsd:element name="EmailReceived" ma:index="22" nillable="true" ma:displayName="EmailReceived" ma:format="Dropdown" ma:internalName="EmailReceived">
      <xsd:simpleType>
        <xsd:restriction base="dms:Text">
          <xsd:maxLength value="255"/>
        </xsd:restriction>
      </xsd:simpleType>
    </xsd:element>
    <xsd:element name="Responsible" ma:index="23" nillable="true" ma:displayName="Responsible" ma:description="Staff assigned to review file " ma:format="Dropdown" ma:list="UserInfo" ma:SharePointGroup="0" ma:internalName="Responsible">
      <xsd:complexType>
        <xsd:complexContent>
          <xsd:extension base="dms:User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tatus" ma:index="24" nillable="true" ma:displayName="Status" ma:format="Dropdown" ma:internalName="Status">
      <xsd:simpleType>
        <xsd:restriction base="dms:Choice">
          <xsd:enumeration value="New"/>
          <xsd:enumeration value="WIP"/>
          <xsd:enumeration value="Under-Review-Mgmt"/>
          <xsd:enumeration value="Under-Review-PAO"/>
          <xsd:enumeration value="Approved"/>
        </xsd:restriction>
      </xsd:simpleType>
    </xsd:element>
    <xsd:element name="Author0" ma:index="25" nillable="true" ma:displayName="Author" ma:format="Dropdown" ma:list="UserInfo" ma:SharePointGroup="0" ma:internalName="Author0">
      <xsd:complexType>
        <xsd:complexContent>
          <xsd:extension base="dms:User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Reviewer_x002d_Draft_x002d_1" ma:index="26" nillable="true" ma:displayName="Reviewer-Draft-1" ma:format="Dropdown" ma:list="UserInfo" ma:SharePointGroup="0" ma:internalName="Reviewer_x002d_Draft_x002d_1">
      <xsd:complexType>
        <xsd:complexContent>
          <xsd:extension base="dms:User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Date" ma:index="27" nillable="true" ma:displayName="Date" ma:format="DateOnly" ma:internalName="Date">
      <xsd:simpleType>
        <xsd:restriction base="dms:DateTime"/>
      </xsd:simpleType>
    </xsd:element>
    <xsd:element name="Position" ma:index="28" nillable="true" ma:displayName="Position" ma:format="Dropdown" ma:internalName="Position">
      <xsd:simpleType>
        <xsd:restriction base="dms:Choice">
          <xsd:enumeration value="1"/>
          <xsd:enumeration value="2"/>
          <xsd:enumeration value="3"/>
          <xsd:enumeration value="4"/>
          <xsd:enumeration value="5"/>
          <xsd:enumeration value="6"/>
          <xsd:enumeration value="7"/>
          <xsd:enumeration value="8"/>
          <xsd:enumeration value="9"/>
          <xsd:enumeration value="10"/>
          <xsd:enumeration value="11"/>
        </xsd:restriction>
      </xsd:simpleType>
    </xsd:element>
    <xsd:element name="District" ma:index="29" nillable="true" ma:displayName="District" ma:format="Dropdown" ma:internalName="District" ma:percentage="FALSE">
      <xsd:simpleType>
        <xsd:restriction base="dms:Number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244f3fa-479a-4503-b1b3-5d12bd9cf7ce" elementFormDefault="qualified">
    <xsd:import namespace="http://schemas.microsoft.com/office/2006/documentManagement/types"/>
    <xsd:import namespace="http://schemas.microsoft.com/office/infopath/2007/PartnerControls"/>
    <xsd:element name="TaxCatchAll" ma:index="10" nillable="true" ma:displayName="Taxonomy Catch All Column" ma:hidden="true" ma:list="{81466696-94e0-4da1-9ce3-caeb084c4d5f}" ma:internalName="TaxCatchAll" ma:showField="CatchAllData" ma:web="7244f3fa-479a-4503-b1b3-5d12bd9cf7ce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7244f3fa-479a-4503-b1b3-5d12bd9cf7ce" xsi:nil="true"/>
    <lcf76f155ced4ddcb4097134ff3c332f xmlns="b26e7ddc-23b2-4b26-a15a-62747a20a8ff">
      <Terms xmlns="http://schemas.microsoft.com/office/infopath/2007/PartnerControls"/>
    </lcf76f155ced4ddcb4097134ff3c332f>
    <Date xmlns="b26e7ddc-23b2-4b26-a15a-62747a20a8ff" xsi:nil="true"/>
    <EmailFrom xmlns="b26e7ddc-23b2-4b26-a15a-62747a20a8ff" xsi:nil="true"/>
    <EmailReceived xmlns="b26e7ddc-23b2-4b26-a15a-62747a20a8ff" xsi:nil="true"/>
    <EmailSubject xmlns="b26e7ddc-23b2-4b26-a15a-62747a20a8ff" xsi:nil="true"/>
    <Position xmlns="b26e7ddc-23b2-4b26-a15a-62747a20a8ff" xsi:nil="true"/>
    <Status xmlns="b26e7ddc-23b2-4b26-a15a-62747a20a8ff" xsi:nil="true"/>
    <Author0 xmlns="b26e7ddc-23b2-4b26-a15a-62747a20a8ff">
      <UserInfo>
        <DisplayName/>
        <AccountId xsi:nil="true"/>
        <AccountType/>
      </UserInfo>
    </Author0>
    <Reviewer_x002d_Draft_x002d_1 xmlns="b26e7ddc-23b2-4b26-a15a-62747a20a8ff">
      <UserInfo>
        <DisplayName/>
        <AccountId xsi:nil="true"/>
        <AccountType/>
      </UserInfo>
    </Reviewer_x002d_Draft_x002d_1>
    <Responsible xmlns="b26e7ddc-23b2-4b26-a15a-62747a20a8ff">
      <UserInfo>
        <DisplayName/>
        <AccountId xsi:nil="true"/>
        <AccountType/>
      </UserInfo>
    </Responsible>
    <District xmlns="b26e7ddc-23b2-4b26-a15a-62747a20a8ff" xsi:nil="true"/>
  </documentManagement>
</p:properties>
</file>

<file path=customXml/itemProps1.xml><?xml version="1.0" encoding="utf-8"?>
<ds:datastoreItem xmlns:ds="http://schemas.openxmlformats.org/officeDocument/2006/customXml" ds:itemID="{5F328C7E-B19F-4BB5-812B-F40A4022EFA3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A1B9CDB3-7FAF-4DBA-B8F7-5FD190F10B7E}">
  <ds:schemaRefs>
    <ds:schemaRef ds:uri="7244f3fa-479a-4503-b1b3-5d12bd9cf7ce"/>
    <ds:schemaRef ds:uri="b26e7ddc-23b2-4b26-a15a-62747a20a8ff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3.xml><?xml version="1.0" encoding="utf-8"?>
<ds:datastoreItem xmlns:ds="http://schemas.openxmlformats.org/officeDocument/2006/customXml" ds:itemID="{0B33044E-963F-4174-99C4-940E40DB5B4B}">
  <ds:schemaRefs>
    <ds:schemaRef ds:uri="7244f3fa-479a-4503-b1b3-5d12bd9cf7ce"/>
    <ds:schemaRef ds:uri="b26e7ddc-23b2-4b26-a15a-62747a20a8ff"/>
    <ds:schemaRef ds:uri="http://purl.org/dc/dcmitype/"/>
    <ds:schemaRef ds:uri="http://purl.org/dc/elements/1.1/"/>
    <ds:schemaRef ds:uri="http://purl.org/dc/terms/"/>
    <ds:schemaRef ds:uri="http://schemas.microsoft.com/office/2006/documentManagement/types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King County Executive Office </Template>
  <TotalTime>0</TotalTime>
  <Words>574</Words>
  <Application>Microsoft Office PowerPoint</Application>
  <PresentationFormat>Widescreen</PresentationFormat>
  <Paragraphs>93</Paragraphs>
  <Slides>10</Slides>
  <Notes>9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5" baseType="lpstr">
      <vt:lpstr>Aptos</vt:lpstr>
      <vt:lpstr>Arial</vt:lpstr>
      <vt:lpstr>Calibri</vt:lpstr>
      <vt:lpstr>Trade Gothic Next</vt:lpstr>
      <vt:lpstr>King County Executive Office </vt:lpstr>
      <vt:lpstr>Americans with Disabilities Act Compliance &amp; Disability Equity  in King County</vt:lpstr>
      <vt:lpstr>Happy Disability Pride Month!</vt:lpstr>
      <vt:lpstr>About Us</vt:lpstr>
      <vt:lpstr>Disability Data Summarized</vt:lpstr>
      <vt:lpstr>Guiding Laws and Regulations</vt:lpstr>
      <vt:lpstr>Current State of ADA Compliance</vt:lpstr>
      <vt:lpstr>Current State of ADA Digital Compliance</vt:lpstr>
      <vt:lpstr>Current ADA Digital Compliance Projects</vt:lpstr>
      <vt:lpstr>Other Projects</vt:lpstr>
      <vt:lpstr>Thank you &amp;  Happy Disability Pride Month!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Yetbarek, Beniam</dc:creator>
  <cp:lastModifiedBy>Farivar, Darya</cp:lastModifiedBy>
  <cp:revision>357</cp:revision>
  <dcterms:created xsi:type="dcterms:W3CDTF">2026-04-22T23:44:03Z</dcterms:created>
  <dcterms:modified xsi:type="dcterms:W3CDTF">2026-07-22T22:55:24Z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0x01010081F56F9C0F19F5429B8F47191CF07D3C</vt:lpwstr>
  </property>
  <property fmtid="{D5CDD505-2E9C-101B-9397-08002B2CF9AE}" pid="3" name="MediaServiceImageTags">
    <vt:lpwstr/>
  </property>
</Properties>
</file>