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Work Sans" charset="1" panose="00000000000000000000"/>
      <p:regular r:id="rId18"/>
    </p:embeddedFont>
    <p:embeddedFont>
      <p:font typeface="Work Sans Bold" charset="1" panose="000000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font" Target="fonts/font18.fntdata"/><Relationship Id="rId8" Type="http://schemas.openxmlformats.org/officeDocument/2006/relationships/slide" Target="slides/slide3.xml"/><Relationship Id="rId26" Type="http://schemas.openxmlformats.org/officeDocument/2006/relationships/customXml" Target="../customXml/item3.xml"/><Relationship Id="rId21" Type="http://schemas.openxmlformats.org/officeDocument/2006/relationships/theme" Target="theme/theme2.xml"/><Relationship Id="rId3" Type="http://schemas.openxmlformats.org/officeDocument/2006/relationships/viewProps" Target="viewProps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7" Type="http://schemas.openxmlformats.org/officeDocument/2006/relationships/slide" Target="slides/slide2.xml"/><Relationship Id="rId25" Type="http://schemas.openxmlformats.org/officeDocument/2006/relationships/customXml" Target="../customXml/item2.xml"/><Relationship Id="rId16" Type="http://schemas.openxmlformats.org/officeDocument/2006/relationships/slide" Target="slides/slide11.xml"/><Relationship Id="rId2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6" Type="http://schemas.openxmlformats.org/officeDocument/2006/relationships/slide" Target="slides/slide1.xml"/><Relationship Id="rId24" Type="http://schemas.openxmlformats.org/officeDocument/2006/relationships/customXml" Target="../customXml/item1.xml"/><Relationship Id="rId15" Type="http://schemas.openxmlformats.org/officeDocument/2006/relationships/slide" Target="slides/slide10.xml"/><Relationship Id="rId23" Type="http://schemas.openxmlformats.org/officeDocument/2006/relationships/notesSlide" Target="notesSlides/notesSlide2.xml"/><Relationship Id="rId5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font" Target="fonts/font19.fntdata"/><Relationship Id="rId14" Type="http://schemas.openxmlformats.org/officeDocument/2006/relationships/slide" Target="slides/slide9.xml"/><Relationship Id="rId22" Type="http://schemas.openxmlformats.org/officeDocument/2006/relationships/notesSlide" Target="notesSlides/notesSlide1.xml"/><Relationship Id="rId4" Type="http://schemas.openxmlformats.org/officeDocument/2006/relationships/theme" Target="theme/theme1.xml"/><Relationship Id="rId9" Type="http://schemas.openxmlformats.org/officeDocument/2006/relationships/slide" Target="slides/slide4.xml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Fire Dept (Civil Enforcement) &amp; Police collaboration</a:t>
            </a:r>
          </a:p>
          <a:p>
            <a:r>
              <a:rPr lang="en-US"/>
              <a:t>data exchange</a:t>
            </a:r>
          </a:p>
          <a:p>
            <a:r>
              <a:rPr lang="en-US"/>
              <a:t>eroding trust in public health</a:t>
            </a:r>
          </a:p>
          <a:p>
            <a:r>
              <a:rPr lang="en-US"/>
              <a:t>Eg of worker who had parlor shut down for “lack of running water” bc pipe was getting fixed, even though they were currently implementing fire code compliant changes</a:t>
            </a:r>
          </a:p>
          <a:p>
            <a:r>
              <a:rPr lang="en-US"/>
              <a:t/>
            </a:r>
          </a:p>
          <a:p>
            <a:r>
              <a:rPr lang="en-US"/>
              <a:t>this is your current policy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unlicensed workers are classified as either sex workers or trafficking victims</a:t>
            </a:r>
          </a:p>
          <a:p>
            <a:r>
              <a:rPr lang="en-US"/>
              <a:t>Unlicensed workers are forced into the criminalization vs rescue binary</a:t>
            </a:r>
          </a:p>
          <a:p>
            <a:r>
              <a:rPr lang="en-US"/>
              <a:t/>
            </a:r>
          </a:p>
          <a:p>
            <a:r>
              <a:rPr lang="en-US"/>
              <a:t>trafficking language is used to conflate all unlicensed massage workers and trafficking victims</a:t>
            </a:r>
          </a:p>
          <a:p>
            <a:r>
              <a:rPr lang="en-US"/>
              <a:t/>
            </a:r>
          </a:p>
          <a:p>
            <a:r>
              <a:rPr lang="en-US"/>
              <a:t>viewing unlicensed workers as illegitimate workers when they're not being trafficked </a:t>
            </a:r>
          </a:p>
          <a:p>
            <a:r>
              <a:rPr lang="en-US"/>
              <a:t/>
            </a:r>
          </a:p>
          <a:p>
            <a:r>
              <a:rPr lang="en-US"/>
              <a:t>criminalization doesnt serve any of these groups (unlicensed workers, or trafficking victims)</a:t>
            </a:r>
          </a:p>
          <a:p>
            <a:r>
              <a:rPr lang="en-US"/>
              <a:t/>
            </a:r>
          </a:p>
          <a:p>
            <a:r>
              <a:rPr lang="en-US"/>
              <a:t>how this reframe serve both people who are trafficking victims, and people who are autonomous workers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4.pn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9.png" Type="http://schemas.openxmlformats.org/officeDocument/2006/relationships/image"/><Relationship Id="rId4" Target="../media/image10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lawfilesext.leg.wa.gov/biennium/2021-22/Pdf/Bills/Session%20Laws/House/1881-S.SL.pdf?q=20220707124501" TargetMode="External" Type="http://schemas.openxmlformats.org/officeDocument/2006/relationships/hyperlink"/><Relationship Id="rId3" Target="https://drive.google.com/file/d/1rTkRlq7dxZS_ZoG1cjLg6KUqss7jAOUB/view?usp=sharing" TargetMode="External" Type="http://schemas.openxmlformats.org/officeDocument/2006/relationships/hyperlink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2F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5172" y="2472170"/>
            <a:ext cx="17137657" cy="3375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9"/>
              </a:lnSpc>
            </a:pPr>
            <a:r>
              <a:rPr lang="en-US" sz="9999" spc="-549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Addressing </a:t>
            </a:r>
            <a:r>
              <a:rPr lang="en-US" b="true" sz="9999" spc="-549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Barriers to  Massage Licensure</a:t>
            </a:r>
            <a:r>
              <a:rPr lang="en-US" sz="9999" spc="-549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 for Asian Workers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60897" y="5663628"/>
            <a:ext cx="17137657" cy="1753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88"/>
              </a:lnSpc>
            </a:pPr>
          </a:p>
          <a:p>
            <a:pPr algn="ctr">
              <a:lnSpc>
                <a:spcPts val="4688"/>
              </a:lnSpc>
            </a:pPr>
            <a:r>
              <a:rPr lang="en-US" b="true" sz="3348" spc="-133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Presented by: MPOP </a:t>
            </a:r>
          </a:p>
          <a:p>
            <a:pPr algn="ctr">
              <a:lnSpc>
                <a:spcPts val="4688"/>
              </a:lnSpc>
              <a:spcBef>
                <a:spcPct val="0"/>
              </a:spcBef>
            </a:pPr>
            <a:r>
              <a:rPr lang="en-US" sz="3348" spc="-133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(Massage Parlor Organizing Project)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94172" y="9710305"/>
            <a:ext cx="11654173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Inaccessibility in Massage Licensing Exams as Risk Factor for Exploitation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AutoShape 7" id="7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3235832" y="4387845"/>
            <a:ext cx="4636823" cy="5796028"/>
          </a:xfrm>
          <a:custGeom>
            <a:avLst/>
            <a:gdLst/>
            <a:ahLst/>
            <a:cxnLst/>
            <a:rect r="r" b="b" t="t" l="l"/>
            <a:pathLst>
              <a:path h="5796028" w="4636823">
                <a:moveTo>
                  <a:pt x="0" y="0"/>
                </a:moveTo>
                <a:lnTo>
                  <a:pt x="4636823" y="0"/>
                </a:lnTo>
                <a:lnTo>
                  <a:pt x="4636823" y="5796028"/>
                </a:lnTo>
                <a:lnTo>
                  <a:pt x="0" y="57960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E2F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9075916" y="2158452"/>
          <a:ext cx="8140908" cy="7134225"/>
        </p:xfrm>
        <a:graphic>
          <a:graphicData uri="http://schemas.openxmlformats.org/drawingml/2006/table">
            <a:tbl>
              <a:tblPr/>
              <a:tblGrid>
                <a:gridCol w="1311844"/>
                <a:gridCol w="6829064"/>
              </a:tblGrid>
              <a:tr h="102464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C1292E"/>
                          </a:solidFill>
                          <a:latin typeface="Work Sans Bold"/>
                          <a:ea typeface="Work Sans Bold"/>
                          <a:cs typeface="Work Sans Bold"/>
                          <a:sym typeface="Work Sans Bold"/>
                        </a:rPr>
                        <a:t>01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C1292E"/>
                          </a:solidFill>
                          <a:latin typeface="Work Sans"/>
                          <a:ea typeface="Work Sans"/>
                          <a:cs typeface="Work Sans"/>
                          <a:sym typeface="Work Sans"/>
                        </a:rPr>
                        <a:t>Introduction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0990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C1292E"/>
                          </a:solidFill>
                          <a:latin typeface="Work Sans Bold"/>
                          <a:ea typeface="Work Sans Bold"/>
                          <a:cs typeface="Work Sans Bold"/>
                          <a:sym typeface="Work Sans Bold"/>
                        </a:rPr>
                        <a:t>02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C1292E"/>
                          </a:solidFill>
                          <a:latin typeface="Work Sans"/>
                          <a:ea typeface="Work Sans"/>
                          <a:cs typeface="Work Sans"/>
                          <a:sym typeface="Work Sans"/>
                        </a:rPr>
                        <a:t>Framing the Issue: From </a:t>
                      </a:r>
                      <a:endParaRPr lang="en-US" sz="1100"/>
                    </a:p>
                    <a:p>
                      <a:pPr algn="l">
                        <a:lnSpc>
                          <a:spcPts val="3919"/>
                        </a:lnSpc>
                      </a:pPr>
                      <a:r>
                        <a:rPr lang="en-US" sz="2799">
                          <a:solidFill>
                            <a:srgbClr val="C1292E"/>
                          </a:solidFill>
                          <a:latin typeface="Work Sans"/>
                          <a:ea typeface="Work Sans"/>
                          <a:cs typeface="Work Sans"/>
                          <a:sym typeface="Work Sans"/>
                        </a:rPr>
                        <a:t>Anti-Trafficking  Approach to Labor Approach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64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C1292E"/>
                          </a:solidFill>
                          <a:latin typeface="Work Sans Bold"/>
                          <a:ea typeface="Work Sans Bold"/>
                          <a:cs typeface="Work Sans Bold"/>
                          <a:sym typeface="Work Sans Bold"/>
                        </a:rPr>
                        <a:t>03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C1292E"/>
                          </a:solidFill>
                          <a:latin typeface="Work Sans"/>
                          <a:ea typeface="Work Sans"/>
                          <a:cs typeface="Work Sans"/>
                          <a:sym typeface="Work Sans"/>
                        </a:rPr>
                        <a:t>Inaccessibility in Massage Licensure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64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C1292E"/>
                          </a:solidFill>
                          <a:latin typeface="Work Sans Bold"/>
                          <a:ea typeface="Work Sans Bold"/>
                          <a:cs typeface="Work Sans Bold"/>
                          <a:sym typeface="Work Sans Bold"/>
                        </a:rPr>
                        <a:t>04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r>
                        <a:rPr lang="en-US" sz="2799">
                          <a:solidFill>
                            <a:srgbClr val="C1292E"/>
                          </a:solidFill>
                          <a:latin typeface="Work Sans"/>
                          <a:ea typeface="Work Sans"/>
                          <a:cs typeface="Work Sans"/>
                          <a:sym typeface="Work Sans"/>
                        </a:rPr>
                        <a:t>Solutions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64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64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1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E2F2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5" id="5"/>
          <p:cNvSpPr txBox="true"/>
          <p:nvPr/>
        </p:nvSpPr>
        <p:spPr>
          <a:xfrm rot="0">
            <a:off x="1066800" y="2187027"/>
            <a:ext cx="6820292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000"/>
              </a:lnSpc>
            </a:pPr>
            <a:r>
              <a:rPr lang="en-US" b="true" sz="12000" spc="-660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AGENDA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236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423261" y="1939593"/>
            <a:ext cx="15440754" cy="1303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700"/>
              </a:lnSpc>
            </a:pPr>
            <a:r>
              <a:rPr lang="en-US" b="true" sz="9700" spc="-533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01. INTRO</a:t>
            </a:r>
            <a:r>
              <a:rPr lang="en-US" sz="9700" spc="-533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: WHO IS MPOP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386343" y="3790950"/>
            <a:ext cx="12022903" cy="1481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  <a:r>
              <a:rPr lang="en-US" sz="2799" spc="-111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We are a grassroots organization based in the Chinatown-ID that supports the needs of migrant Chinese massage workers. </a:t>
            </a:r>
          </a:p>
          <a:p>
            <a:pPr algn="ctr" marL="0" indent="0" lvl="0">
              <a:lnSpc>
                <a:spcPts val="391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94172" y="4481512"/>
            <a:ext cx="3241258" cy="5600943"/>
          </a:xfrm>
          <a:custGeom>
            <a:avLst/>
            <a:gdLst/>
            <a:ahLst/>
            <a:cxnLst/>
            <a:rect r="r" b="b" t="t" l="l"/>
            <a:pathLst>
              <a:path h="5600943" w="3241258">
                <a:moveTo>
                  <a:pt x="0" y="0"/>
                </a:moveTo>
                <a:lnTo>
                  <a:pt x="3241258" y="0"/>
                </a:lnTo>
                <a:lnTo>
                  <a:pt x="3241258" y="5600943"/>
                </a:lnTo>
                <a:lnTo>
                  <a:pt x="0" y="56009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120" t="0" r="-1912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585557" y="6076915"/>
            <a:ext cx="4083051" cy="1992622"/>
          </a:xfrm>
          <a:custGeom>
            <a:avLst/>
            <a:gdLst/>
            <a:ahLst/>
            <a:cxnLst/>
            <a:rect r="r" b="b" t="t" l="l"/>
            <a:pathLst>
              <a:path h="1992622" w="4083051">
                <a:moveTo>
                  <a:pt x="0" y="0"/>
                </a:moveTo>
                <a:lnTo>
                  <a:pt x="4083051" y="0"/>
                </a:lnTo>
                <a:lnTo>
                  <a:pt x="4083051" y="1992622"/>
                </a:lnTo>
                <a:lnTo>
                  <a:pt x="0" y="19926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4325" r="0" b="-3940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554244" y="6076915"/>
            <a:ext cx="3031313" cy="1992622"/>
          </a:xfrm>
          <a:custGeom>
            <a:avLst/>
            <a:gdLst/>
            <a:ahLst/>
            <a:cxnLst/>
            <a:rect r="r" b="b" t="t" l="l"/>
            <a:pathLst>
              <a:path h="1992622" w="3031313">
                <a:moveTo>
                  <a:pt x="0" y="0"/>
                </a:moveTo>
                <a:lnTo>
                  <a:pt x="3031313" y="0"/>
                </a:lnTo>
                <a:lnTo>
                  <a:pt x="3031313" y="1992622"/>
                </a:lnTo>
                <a:lnTo>
                  <a:pt x="0" y="19926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3861" r="0" b="-10267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A236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29789" y="85725"/>
            <a:ext cx="18028422" cy="10899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258"/>
              </a:lnSpc>
            </a:pPr>
            <a:r>
              <a:rPr lang="en-US" sz="5898" spc="-235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MPOP is an </a:t>
            </a:r>
            <a:r>
              <a:rPr lang="en-US" sz="5898" spc="-235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immigrant workers’ rights</a:t>
            </a:r>
            <a:r>
              <a:rPr lang="en-US" sz="5898" spc="-235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organization.</a:t>
            </a:r>
          </a:p>
          <a:p>
            <a:pPr algn="l">
              <a:lnSpc>
                <a:spcPts val="1678"/>
              </a:lnSpc>
            </a:pPr>
            <a:r>
              <a:rPr lang="en-US" sz="1198" spc="-47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</a:t>
            </a:r>
          </a:p>
          <a:p>
            <a:pPr algn="l">
              <a:lnSpc>
                <a:spcPts val="7838"/>
              </a:lnSpc>
            </a:pP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We support the 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safety of all workers.</a:t>
            </a:r>
          </a:p>
          <a:p>
            <a:pPr algn="l">
              <a:lnSpc>
                <a:spcPts val="2240"/>
              </a:lnSpc>
            </a:pPr>
          </a:p>
          <a:p>
            <a:pPr algn="l">
              <a:lnSpc>
                <a:spcPts val="7838"/>
              </a:lnSpc>
            </a:pP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We 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oppose</a:t>
            </a: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all forms of trafficking &amp; forced labor.</a:t>
            </a:r>
          </a:p>
          <a:p>
            <a:pPr algn="l">
              <a:lnSpc>
                <a:spcPts val="2240"/>
              </a:lnSpc>
            </a:pPr>
          </a:p>
          <a:p>
            <a:pPr algn="l">
              <a:lnSpc>
                <a:spcPts val="7838"/>
              </a:lnSpc>
            </a:pP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We believe in the need to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address conditions</a:t>
            </a: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that make people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vulnerable to exploitation and forced labor.</a:t>
            </a:r>
          </a:p>
          <a:p>
            <a:pPr algn="l">
              <a:lnSpc>
                <a:spcPts val="2240"/>
              </a:lnSpc>
            </a:pPr>
          </a:p>
          <a:p>
            <a:pPr algn="l">
              <a:lnSpc>
                <a:spcPts val="7838"/>
              </a:lnSpc>
            </a:pP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We believe in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labor protections and workers’ power</a:t>
            </a: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as </a:t>
            </a:r>
            <a:r>
              <a:rPr lang="en-US" sz="5598" spc="-223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protective factors </a:t>
            </a: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against trafficking and exploitation.</a:t>
            </a:r>
          </a:p>
          <a:p>
            <a:pPr algn="l">
              <a:lnSpc>
                <a:spcPts val="7838"/>
              </a:lnSpc>
            </a:pPr>
            <a:r>
              <a:rPr lang="en-US" sz="5598" spc="-223" b="true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Raids in all forms, increase the vulnerability of immigrant workers. </a:t>
            </a:r>
          </a:p>
          <a:p>
            <a:pPr algn="ctr">
              <a:lnSpc>
                <a:spcPts val="713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8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90600" y="5639752"/>
            <a:ext cx="16306800" cy="567475"/>
            <a:chOff x="0" y="0"/>
            <a:chExt cx="11678196" cy="4064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678196" cy="406400"/>
            </a:xfrm>
            <a:custGeom>
              <a:avLst/>
              <a:gdLst/>
              <a:ahLst/>
              <a:cxnLst/>
              <a:rect r="r" b="b" t="t" l="l"/>
              <a:pathLst>
                <a:path h="406400" w="11678196">
                  <a:moveTo>
                    <a:pt x="11474996" y="0"/>
                  </a:moveTo>
                  <a:cubicBezTo>
                    <a:pt x="11587221" y="0"/>
                    <a:pt x="11678196" y="90976"/>
                    <a:pt x="11678196" y="203200"/>
                  </a:cubicBezTo>
                  <a:cubicBezTo>
                    <a:pt x="11678196" y="315424"/>
                    <a:pt x="11587221" y="406400"/>
                    <a:pt x="1147499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D1CECA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678196" cy="406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82234" y="47624"/>
            <a:ext cx="8661766" cy="771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 b="true">
                <a:solidFill>
                  <a:srgbClr val="00000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Raids Timeline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318131" y="1028700"/>
            <a:ext cx="4696709" cy="2771750"/>
            <a:chOff x="0" y="0"/>
            <a:chExt cx="6262278" cy="369566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6262278" cy="3695666"/>
              <a:chOff x="0" y="0"/>
              <a:chExt cx="1549971" cy="91471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549971" cy="914711"/>
              </a:xfrm>
              <a:custGeom>
                <a:avLst/>
                <a:gdLst/>
                <a:ahLst/>
                <a:cxnLst/>
                <a:rect r="r" b="b" t="t" l="l"/>
                <a:pathLst>
                  <a:path h="914711" w="1549971">
                    <a:moveTo>
                      <a:pt x="27626" y="0"/>
                    </a:moveTo>
                    <a:lnTo>
                      <a:pt x="1522345" y="0"/>
                    </a:lnTo>
                    <a:cubicBezTo>
                      <a:pt x="1537603" y="0"/>
                      <a:pt x="1549971" y="12369"/>
                      <a:pt x="1549971" y="27626"/>
                    </a:cubicBezTo>
                    <a:lnTo>
                      <a:pt x="1549971" y="887085"/>
                    </a:lnTo>
                    <a:cubicBezTo>
                      <a:pt x="1549971" y="894412"/>
                      <a:pt x="1547061" y="901439"/>
                      <a:pt x="1541880" y="906620"/>
                    </a:cubicBezTo>
                    <a:cubicBezTo>
                      <a:pt x="1536699" y="911801"/>
                      <a:pt x="1529672" y="914711"/>
                      <a:pt x="1522345" y="914711"/>
                    </a:cubicBezTo>
                    <a:lnTo>
                      <a:pt x="27626" y="914711"/>
                    </a:lnTo>
                    <a:cubicBezTo>
                      <a:pt x="20299" y="914711"/>
                      <a:pt x="13272" y="911801"/>
                      <a:pt x="8091" y="906620"/>
                    </a:cubicBezTo>
                    <a:cubicBezTo>
                      <a:pt x="2911" y="901439"/>
                      <a:pt x="0" y="894412"/>
                      <a:pt x="0" y="887085"/>
                    </a:cubicBezTo>
                    <a:lnTo>
                      <a:pt x="0" y="27626"/>
                    </a:lnTo>
                    <a:cubicBezTo>
                      <a:pt x="0" y="20299"/>
                      <a:pt x="2911" y="13272"/>
                      <a:pt x="8091" y="8091"/>
                    </a:cubicBezTo>
                    <a:cubicBezTo>
                      <a:pt x="13272" y="2911"/>
                      <a:pt x="20299" y="0"/>
                      <a:pt x="27626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0"/>
                <a:ext cx="1549971" cy="91471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60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529641" y="59905"/>
              <a:ext cx="4897241" cy="4328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458"/>
                </a:lnSpc>
              </a:pPr>
              <a:r>
                <a:rPr lang="en-US" sz="2234" b="true">
                  <a:solidFill>
                    <a:srgbClr val="7778ED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2018-2019 CID 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353106" y="572143"/>
              <a:ext cx="5909173" cy="248997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387589" indent="-193795" lvl="1">
                <a:lnSpc>
                  <a:spcPts val="2513"/>
                </a:lnSpc>
                <a:buFont typeface="Arial"/>
                <a:buChar char="•"/>
              </a:pPr>
              <a:r>
                <a:rPr lang="en-US" sz="1795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6 arrested</a:t>
              </a:r>
            </a:p>
            <a:p>
              <a:pPr algn="l" marL="387589" indent="-193795" lvl="1">
                <a:lnSpc>
                  <a:spcPts val="2513"/>
                </a:lnSpc>
                <a:buFont typeface="Arial"/>
                <a:buChar char="•"/>
              </a:pPr>
              <a:r>
                <a:rPr lang="en-US" sz="1795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Owner charged with: $ laundering，promoting prostitution</a:t>
              </a:r>
            </a:p>
            <a:p>
              <a:pPr algn="l" marL="387589" indent="-193795" lvl="1">
                <a:lnSpc>
                  <a:spcPts val="2513"/>
                </a:lnSpc>
                <a:buFont typeface="Arial"/>
                <a:buChar char="•"/>
              </a:pPr>
              <a:r>
                <a:rPr lang="en-US" sz="1795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26 workers questioned by police</a:t>
              </a:r>
            </a:p>
            <a:p>
              <a:pPr algn="l" marL="387589" indent="-193795" lvl="1">
                <a:lnSpc>
                  <a:spcPts val="2513"/>
                </a:lnSpc>
                <a:buFont typeface="Arial"/>
                <a:buChar char="•"/>
              </a:pPr>
              <a:r>
                <a:rPr lang="en-US" sz="1795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Police narrative：“Rescued 26 women”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395605" y="2219574"/>
            <a:ext cx="4245079" cy="3780503"/>
            <a:chOff x="0" y="0"/>
            <a:chExt cx="5660106" cy="5040671"/>
          </a:xfrm>
        </p:grpSpPr>
        <p:grpSp>
          <p:nvGrpSpPr>
            <p:cNvPr name="Group 13" id="13"/>
            <p:cNvGrpSpPr/>
            <p:nvPr/>
          </p:nvGrpSpPr>
          <p:grpSpPr>
            <a:xfrm rot="5400000">
              <a:off x="3120794" y="3324434"/>
              <a:ext cx="581973" cy="542088"/>
              <a:chOff x="0" y="0"/>
              <a:chExt cx="812800" cy="757095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812800" cy="757095"/>
              </a:xfrm>
              <a:custGeom>
                <a:avLst/>
                <a:gdLst/>
                <a:ahLst/>
                <a:cxnLst/>
                <a:rect r="r" b="b" t="t" l="l"/>
                <a:pathLst>
                  <a:path h="757095" w="812800">
                    <a:moveTo>
                      <a:pt x="406400" y="0"/>
                    </a:moveTo>
                    <a:cubicBezTo>
                      <a:pt x="181951" y="0"/>
                      <a:pt x="0" y="169481"/>
                      <a:pt x="0" y="378547"/>
                    </a:cubicBezTo>
                    <a:cubicBezTo>
                      <a:pt x="0" y="587613"/>
                      <a:pt x="181951" y="757095"/>
                      <a:pt x="406400" y="757095"/>
                    </a:cubicBezTo>
                    <a:cubicBezTo>
                      <a:pt x="630849" y="757095"/>
                      <a:pt x="812800" y="587613"/>
                      <a:pt x="812800" y="378547"/>
                    </a:cubicBezTo>
                    <a:cubicBezTo>
                      <a:pt x="812800" y="16948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A601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76200" y="23353"/>
                <a:ext cx="660400" cy="66276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79"/>
                  </a:lnSpc>
                </a:pPr>
              </a:p>
            </p:txBody>
          </p:sp>
        </p:grpSp>
        <p:sp>
          <p:nvSpPr>
            <p:cNvPr name="AutoShape 16" id="16"/>
            <p:cNvSpPr/>
            <p:nvPr/>
          </p:nvSpPr>
          <p:spPr>
            <a:xfrm flipH="true" flipV="true">
              <a:off x="3411781" y="3886464"/>
              <a:ext cx="28944" cy="1153477"/>
            </a:xfrm>
            <a:prstGeom prst="line">
              <a:avLst/>
            </a:prstGeom>
            <a:ln cap="flat" w="58197">
              <a:solidFill>
                <a:srgbClr val="FFA601"/>
              </a:solidFill>
              <a:prstDash val="solid"/>
              <a:headEnd type="oval" len="lg" w="lg"/>
              <a:tailEnd type="none" len="sm" w="sm"/>
            </a:ln>
          </p:spPr>
        </p:sp>
        <p:grpSp>
          <p:nvGrpSpPr>
            <p:cNvPr name="Group 17" id="17"/>
            <p:cNvGrpSpPr/>
            <p:nvPr/>
          </p:nvGrpSpPr>
          <p:grpSpPr>
            <a:xfrm rot="0">
              <a:off x="0" y="0"/>
              <a:ext cx="5660106" cy="3275812"/>
              <a:chOff x="0" y="0"/>
              <a:chExt cx="1463900" cy="847239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1463900" cy="847239"/>
              </a:xfrm>
              <a:custGeom>
                <a:avLst/>
                <a:gdLst/>
                <a:ahLst/>
                <a:cxnLst/>
                <a:rect r="r" b="b" t="t" l="l"/>
                <a:pathLst>
                  <a:path h="847239" w="1463900">
                    <a:moveTo>
                      <a:pt x="29250" y="0"/>
                    </a:moveTo>
                    <a:lnTo>
                      <a:pt x="1434650" y="0"/>
                    </a:lnTo>
                    <a:cubicBezTo>
                      <a:pt x="1450804" y="0"/>
                      <a:pt x="1463900" y="13096"/>
                      <a:pt x="1463900" y="29250"/>
                    </a:cubicBezTo>
                    <a:lnTo>
                      <a:pt x="1463900" y="817989"/>
                    </a:lnTo>
                    <a:cubicBezTo>
                      <a:pt x="1463900" y="825746"/>
                      <a:pt x="1460818" y="833186"/>
                      <a:pt x="1455333" y="838672"/>
                    </a:cubicBezTo>
                    <a:cubicBezTo>
                      <a:pt x="1449847" y="844157"/>
                      <a:pt x="1442408" y="847239"/>
                      <a:pt x="1434650" y="847239"/>
                    </a:cubicBezTo>
                    <a:lnTo>
                      <a:pt x="29250" y="847239"/>
                    </a:lnTo>
                    <a:cubicBezTo>
                      <a:pt x="13096" y="847239"/>
                      <a:pt x="0" y="834143"/>
                      <a:pt x="0" y="817989"/>
                    </a:cubicBezTo>
                    <a:lnTo>
                      <a:pt x="0" y="29250"/>
                    </a:lnTo>
                    <a:cubicBezTo>
                      <a:pt x="0" y="21493"/>
                      <a:pt x="3082" y="14053"/>
                      <a:pt x="8567" y="8567"/>
                    </a:cubicBezTo>
                    <a:cubicBezTo>
                      <a:pt x="14053" y="3082"/>
                      <a:pt x="21493" y="0"/>
                      <a:pt x="2925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0"/>
                <a:ext cx="1463900" cy="84723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Freeform 20" id="20"/>
            <p:cNvSpPr/>
            <p:nvPr/>
          </p:nvSpPr>
          <p:spPr>
            <a:xfrm flipH="false" flipV="false" rot="0">
              <a:off x="3140737" y="1121350"/>
              <a:ext cx="2501161" cy="1619502"/>
            </a:xfrm>
            <a:custGeom>
              <a:avLst/>
              <a:gdLst/>
              <a:ahLst/>
              <a:cxnLst/>
              <a:rect r="r" b="b" t="t" l="l"/>
              <a:pathLst>
                <a:path h="1619502" w="2501161">
                  <a:moveTo>
                    <a:pt x="0" y="0"/>
                  </a:moveTo>
                  <a:lnTo>
                    <a:pt x="2501161" y="0"/>
                  </a:lnTo>
                  <a:lnTo>
                    <a:pt x="2501161" y="1619502"/>
                  </a:lnTo>
                  <a:lnTo>
                    <a:pt x="0" y="16195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-691659">
              <a:off x="3695451" y="1621781"/>
              <a:ext cx="1149108" cy="242357"/>
            </a:xfrm>
            <a:custGeom>
              <a:avLst/>
              <a:gdLst/>
              <a:ahLst/>
              <a:cxnLst/>
              <a:rect r="r" b="b" t="t" l="l"/>
              <a:pathLst>
                <a:path h="242357" w="1149108">
                  <a:moveTo>
                    <a:pt x="0" y="0"/>
                  </a:moveTo>
                  <a:lnTo>
                    <a:pt x="1149109" y="0"/>
                  </a:lnTo>
                  <a:lnTo>
                    <a:pt x="1149109" y="242357"/>
                  </a:lnTo>
                  <a:lnTo>
                    <a:pt x="0" y="2423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2" id="22"/>
            <p:cNvSpPr txBox="true"/>
            <p:nvPr/>
          </p:nvSpPr>
          <p:spPr>
            <a:xfrm rot="0">
              <a:off x="106576" y="305063"/>
              <a:ext cx="5446954" cy="42038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352"/>
                </a:lnSpc>
              </a:pPr>
              <a:r>
                <a:rPr lang="en-US" sz="2138" b="true">
                  <a:solidFill>
                    <a:srgbClr val="FFA601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April 28, 2026 Tacoma 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203273" y="805623"/>
              <a:ext cx="2626780" cy="26930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429436" indent="-214718" lvl="1">
                <a:lnSpc>
                  <a:spcPts val="2784"/>
                </a:lnSpc>
                <a:buFont typeface="Arial"/>
                <a:buChar char="•"/>
              </a:pPr>
              <a:r>
                <a:rPr lang="en-US" sz="1989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at least 45 Asian parlors shut down by fire dept</a:t>
              </a:r>
            </a:p>
            <a:p>
              <a:pPr algn="l">
                <a:lnSpc>
                  <a:spcPts val="2146"/>
                </a:lnSpc>
              </a:pPr>
            </a:p>
          </p:txBody>
        </p:sp>
        <p:grpSp>
          <p:nvGrpSpPr>
            <p:cNvPr name="Group 24" id="24"/>
            <p:cNvGrpSpPr/>
            <p:nvPr/>
          </p:nvGrpSpPr>
          <p:grpSpPr>
            <a:xfrm rot="5400000">
              <a:off x="3330373" y="3498709"/>
              <a:ext cx="197930" cy="197930"/>
              <a:chOff x="0" y="0"/>
              <a:chExt cx="812800" cy="8128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51999" lIns="51999" bIns="51999" rIns="51999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</p:grpSp>
      <p:grpSp>
        <p:nvGrpSpPr>
          <p:cNvPr name="Group 27" id="27"/>
          <p:cNvGrpSpPr/>
          <p:nvPr/>
        </p:nvGrpSpPr>
        <p:grpSpPr>
          <a:xfrm rot="0">
            <a:off x="5792664" y="2777922"/>
            <a:ext cx="2442561" cy="3255698"/>
            <a:chOff x="0" y="0"/>
            <a:chExt cx="3256748" cy="4340931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2670201" cy="2612459"/>
              <a:chOff x="0" y="0"/>
              <a:chExt cx="495248" cy="48453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495248" cy="484538"/>
              </a:xfrm>
              <a:custGeom>
                <a:avLst/>
                <a:gdLst/>
                <a:ahLst/>
                <a:cxnLst/>
                <a:rect r="r" b="b" t="t" l="l"/>
                <a:pathLst>
                  <a:path h="484538" w="495248">
                    <a:moveTo>
                      <a:pt x="86461" y="0"/>
                    </a:moveTo>
                    <a:lnTo>
                      <a:pt x="408787" y="0"/>
                    </a:lnTo>
                    <a:cubicBezTo>
                      <a:pt x="456538" y="0"/>
                      <a:pt x="495248" y="38710"/>
                      <a:pt x="495248" y="86461"/>
                    </a:cubicBezTo>
                    <a:lnTo>
                      <a:pt x="495248" y="398077"/>
                    </a:lnTo>
                    <a:cubicBezTo>
                      <a:pt x="495248" y="445828"/>
                      <a:pt x="456538" y="484538"/>
                      <a:pt x="408787" y="484538"/>
                    </a:cubicBezTo>
                    <a:lnTo>
                      <a:pt x="86461" y="484538"/>
                    </a:lnTo>
                    <a:cubicBezTo>
                      <a:pt x="38710" y="484538"/>
                      <a:pt x="0" y="445828"/>
                      <a:pt x="0" y="398077"/>
                    </a:cubicBezTo>
                    <a:lnTo>
                      <a:pt x="0" y="86461"/>
                    </a:lnTo>
                    <a:cubicBezTo>
                      <a:pt x="0" y="38710"/>
                      <a:pt x="38710" y="0"/>
                      <a:pt x="86461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0"/>
                <a:ext cx="495248" cy="48453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AutoShape 31" id="31"/>
            <p:cNvSpPr/>
            <p:nvPr/>
          </p:nvSpPr>
          <p:spPr>
            <a:xfrm flipV="true">
              <a:off x="823398" y="2612459"/>
              <a:ext cx="0" cy="1728472"/>
            </a:xfrm>
            <a:prstGeom prst="line">
              <a:avLst/>
            </a:prstGeom>
            <a:ln cap="rnd" w="81154">
              <a:solidFill>
                <a:srgbClr val="FF5D83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TextBox 32" id="32"/>
            <p:cNvSpPr txBox="true"/>
            <p:nvPr/>
          </p:nvSpPr>
          <p:spPr>
            <a:xfrm rot="0">
              <a:off x="470390" y="654343"/>
              <a:ext cx="2786358" cy="150711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203"/>
                </a:lnSpc>
              </a:pPr>
              <a:r>
                <a:rPr lang="en-US" sz="2002" b="true">
                  <a:solidFill>
                    <a:srgbClr val="FF5D83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Jan 2026  </a:t>
              </a:r>
            </a:p>
            <a:p>
              <a:pPr algn="l">
                <a:lnSpc>
                  <a:spcPts val="2203"/>
                </a:lnSpc>
              </a:pPr>
              <a:r>
                <a:rPr lang="en-US" sz="2002" b="true">
                  <a:solidFill>
                    <a:srgbClr val="FF5D83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Everret and Marysville </a:t>
              </a:r>
            </a:p>
            <a:p>
              <a:pPr algn="l">
                <a:lnSpc>
                  <a:spcPts val="2203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2656517" y="5908229"/>
            <a:ext cx="2695352" cy="3754810"/>
            <a:chOff x="0" y="0"/>
            <a:chExt cx="3593803" cy="5006413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3309635"/>
              <a:ext cx="3042210" cy="1696779"/>
              <a:chOff x="0" y="0"/>
              <a:chExt cx="600930" cy="33516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600930" cy="335166"/>
              </a:xfrm>
              <a:custGeom>
                <a:avLst/>
                <a:gdLst/>
                <a:ahLst/>
                <a:cxnLst/>
                <a:rect r="r" b="b" t="t" l="l"/>
                <a:pathLst>
                  <a:path h="335166" w="600930">
                    <a:moveTo>
                      <a:pt x="71255" y="0"/>
                    </a:moveTo>
                    <a:lnTo>
                      <a:pt x="529675" y="0"/>
                    </a:lnTo>
                    <a:cubicBezTo>
                      <a:pt x="569028" y="0"/>
                      <a:pt x="600930" y="31902"/>
                      <a:pt x="600930" y="71255"/>
                    </a:cubicBezTo>
                    <a:lnTo>
                      <a:pt x="600930" y="263911"/>
                    </a:lnTo>
                    <a:cubicBezTo>
                      <a:pt x="600930" y="303264"/>
                      <a:pt x="569028" y="335166"/>
                      <a:pt x="529675" y="335166"/>
                    </a:cubicBezTo>
                    <a:lnTo>
                      <a:pt x="71255" y="335166"/>
                    </a:lnTo>
                    <a:cubicBezTo>
                      <a:pt x="31902" y="335166"/>
                      <a:pt x="0" y="303264"/>
                      <a:pt x="0" y="263911"/>
                    </a:cubicBezTo>
                    <a:lnTo>
                      <a:pt x="0" y="71255"/>
                    </a:lnTo>
                    <a:cubicBezTo>
                      <a:pt x="0" y="31902"/>
                      <a:pt x="31902" y="0"/>
                      <a:pt x="7125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0"/>
                <a:ext cx="600930" cy="33516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AutoShape 37" id="37"/>
            <p:cNvSpPr/>
            <p:nvPr/>
          </p:nvSpPr>
          <p:spPr>
            <a:xfrm flipH="true">
              <a:off x="2063476" y="0"/>
              <a:ext cx="0" cy="3309635"/>
            </a:xfrm>
            <a:prstGeom prst="line">
              <a:avLst/>
            </a:prstGeom>
            <a:ln cap="rnd" w="76200">
              <a:solidFill>
                <a:srgbClr val="B86DE0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TextBox 38" id="38"/>
            <p:cNvSpPr txBox="true"/>
            <p:nvPr/>
          </p:nvSpPr>
          <p:spPr>
            <a:xfrm rot="0">
              <a:off x="533150" y="3683285"/>
              <a:ext cx="3060653" cy="12469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419"/>
                </a:lnSpc>
              </a:pPr>
              <a:r>
                <a:rPr lang="en-US" sz="2199" b="true">
                  <a:solidFill>
                    <a:srgbClr val="B86EE0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Feb 2025 Kennewick </a:t>
              </a:r>
            </a:p>
            <a:p>
              <a:pPr algn="l">
                <a:lnSpc>
                  <a:spcPts val="2419"/>
                </a:lnSpc>
              </a:pP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8605598" y="5809972"/>
            <a:ext cx="7258420" cy="4132545"/>
            <a:chOff x="0" y="0"/>
            <a:chExt cx="9677894" cy="5510060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1506483"/>
              <a:ext cx="9677894" cy="4003577"/>
              <a:chOff x="0" y="0"/>
              <a:chExt cx="2015884" cy="83393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2015884" cy="833936"/>
              </a:xfrm>
              <a:custGeom>
                <a:avLst/>
                <a:gdLst/>
                <a:ahLst/>
                <a:cxnLst/>
                <a:rect r="r" b="b" t="t" l="l"/>
                <a:pathLst>
                  <a:path h="833936" w="2015884">
                    <a:moveTo>
                      <a:pt x="21241" y="0"/>
                    </a:moveTo>
                    <a:lnTo>
                      <a:pt x="1994643" y="0"/>
                    </a:lnTo>
                    <a:cubicBezTo>
                      <a:pt x="2000276" y="0"/>
                      <a:pt x="2005679" y="2238"/>
                      <a:pt x="2009663" y="6221"/>
                    </a:cubicBezTo>
                    <a:cubicBezTo>
                      <a:pt x="2013646" y="10205"/>
                      <a:pt x="2015884" y="15608"/>
                      <a:pt x="2015884" y="21241"/>
                    </a:cubicBezTo>
                    <a:lnTo>
                      <a:pt x="2015884" y="812695"/>
                    </a:lnTo>
                    <a:cubicBezTo>
                      <a:pt x="2015884" y="824426"/>
                      <a:pt x="2006374" y="833936"/>
                      <a:pt x="1994643" y="833936"/>
                    </a:cubicBezTo>
                    <a:lnTo>
                      <a:pt x="21241" y="833936"/>
                    </a:lnTo>
                    <a:cubicBezTo>
                      <a:pt x="15608" y="833936"/>
                      <a:pt x="10205" y="831698"/>
                      <a:pt x="6221" y="827715"/>
                    </a:cubicBezTo>
                    <a:cubicBezTo>
                      <a:pt x="2238" y="823731"/>
                      <a:pt x="0" y="818329"/>
                      <a:pt x="0" y="812695"/>
                    </a:cubicBezTo>
                    <a:lnTo>
                      <a:pt x="0" y="21241"/>
                    </a:lnTo>
                    <a:cubicBezTo>
                      <a:pt x="0" y="9510"/>
                      <a:pt x="9510" y="0"/>
                      <a:pt x="21241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0"/>
                <a:ext cx="2015884" cy="83393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60"/>
                  </a:lnSpc>
                </a:pPr>
              </a:p>
            </p:txBody>
          </p:sp>
        </p:grpSp>
        <p:grpSp>
          <p:nvGrpSpPr>
            <p:cNvPr name="Group 43" id="43"/>
            <p:cNvGrpSpPr/>
            <p:nvPr/>
          </p:nvGrpSpPr>
          <p:grpSpPr>
            <a:xfrm rot="-5400000">
              <a:off x="2801837" y="1145177"/>
              <a:ext cx="722612" cy="722612"/>
              <a:chOff x="0" y="0"/>
              <a:chExt cx="812800" cy="812800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CD4141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  <p:sp>
          <p:nvSpPr>
            <p:cNvPr name="AutoShape 46" id="46"/>
            <p:cNvSpPr/>
            <p:nvPr/>
          </p:nvSpPr>
          <p:spPr>
            <a:xfrm>
              <a:off x="3169123" y="0"/>
              <a:ext cx="0" cy="1387429"/>
            </a:xfrm>
            <a:prstGeom prst="line">
              <a:avLst/>
            </a:prstGeom>
            <a:ln cap="rnd" w="72261">
              <a:solidFill>
                <a:srgbClr val="CD4141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Freeform 47" id="47"/>
            <p:cNvSpPr/>
            <p:nvPr/>
          </p:nvSpPr>
          <p:spPr>
            <a:xfrm flipH="false" flipV="false" rot="0">
              <a:off x="5932925" y="3125778"/>
              <a:ext cx="3320371" cy="2075232"/>
            </a:xfrm>
            <a:custGeom>
              <a:avLst/>
              <a:gdLst/>
              <a:ahLst/>
              <a:cxnLst/>
              <a:rect r="r" b="b" t="t" l="l"/>
              <a:pathLst>
                <a:path h="2075232" w="3320371">
                  <a:moveTo>
                    <a:pt x="0" y="0"/>
                  </a:moveTo>
                  <a:lnTo>
                    <a:pt x="3320372" y="0"/>
                  </a:lnTo>
                  <a:lnTo>
                    <a:pt x="3320372" y="2075232"/>
                  </a:lnTo>
                  <a:lnTo>
                    <a:pt x="0" y="20752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683" t="-22419" r="-5645" b="-9976"/>
              </a:stretch>
            </a:blipFill>
          </p:spPr>
        </p:sp>
        <p:sp>
          <p:nvSpPr>
            <p:cNvPr name="TextBox 48" id="48"/>
            <p:cNvSpPr txBox="true"/>
            <p:nvPr/>
          </p:nvSpPr>
          <p:spPr>
            <a:xfrm rot="0">
              <a:off x="0" y="1931528"/>
              <a:ext cx="5792766" cy="32694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429951" indent="-214976" lvl="1">
                <a:lnSpc>
                  <a:spcPts val="2788"/>
                </a:lnSpc>
                <a:buFont typeface="Arial"/>
                <a:buChar char="•"/>
              </a:pPr>
              <a:r>
                <a:rPr lang="en-US" sz="1991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5 Asian parlors violently raided by police + fire dept. for “potential trafficking”</a:t>
              </a:r>
            </a:p>
            <a:p>
              <a:pPr algn="l" marL="429951" indent="-214976" lvl="1">
                <a:lnSpc>
                  <a:spcPts val="2788"/>
                </a:lnSpc>
                <a:buFont typeface="Arial"/>
                <a:buChar char="•"/>
              </a:pPr>
              <a:r>
                <a:rPr lang="en-US" sz="1991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1 owner arrested，released the next day（insufficient evidence), </a:t>
              </a:r>
            </a:p>
            <a:p>
              <a:pPr algn="l" marL="429951" indent="-214976" lvl="1">
                <a:lnSpc>
                  <a:spcPts val="2788"/>
                </a:lnSpc>
                <a:buFont typeface="Arial"/>
                <a:buChar char="•"/>
              </a:pPr>
              <a:r>
                <a:rPr lang="en-US" sz="1991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at least 3 workers lost jobs </a:t>
              </a:r>
            </a:p>
          </p:txBody>
        </p:sp>
        <p:sp>
          <p:nvSpPr>
            <p:cNvPr name="TextBox 49" id="49"/>
            <p:cNvSpPr txBox="true"/>
            <p:nvPr/>
          </p:nvSpPr>
          <p:spPr>
            <a:xfrm rot="0">
              <a:off x="6191223" y="1877314"/>
              <a:ext cx="3306195" cy="100063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920"/>
                </a:lnSpc>
              </a:pPr>
              <a:r>
                <a:rPr lang="en-US" sz="2655" b="true">
                  <a:solidFill>
                    <a:srgbClr val="CD4141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April 14, 2026 Bothell </a:t>
              </a:r>
            </a:p>
          </p:txBody>
        </p:sp>
        <p:sp>
          <p:nvSpPr>
            <p:cNvPr name="Freeform 50" id="50"/>
            <p:cNvSpPr/>
            <p:nvPr/>
          </p:nvSpPr>
          <p:spPr>
            <a:xfrm flipH="false" flipV="false" rot="171032">
              <a:off x="6710821" y="3860930"/>
              <a:ext cx="1426801" cy="300925"/>
            </a:xfrm>
            <a:custGeom>
              <a:avLst/>
              <a:gdLst/>
              <a:ahLst/>
              <a:cxnLst/>
              <a:rect r="r" b="b" t="t" l="l"/>
              <a:pathLst>
                <a:path h="300925" w="1426801">
                  <a:moveTo>
                    <a:pt x="0" y="0"/>
                  </a:moveTo>
                  <a:lnTo>
                    <a:pt x="1426801" y="0"/>
                  </a:lnTo>
                  <a:lnTo>
                    <a:pt x="1426801" y="300925"/>
                  </a:lnTo>
                  <a:lnTo>
                    <a:pt x="0" y="3009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51" id="51"/>
            <p:cNvGrpSpPr/>
            <p:nvPr/>
          </p:nvGrpSpPr>
          <p:grpSpPr>
            <a:xfrm rot="5400000">
              <a:off x="3058276" y="1387429"/>
              <a:ext cx="221695" cy="221695"/>
              <a:chOff x="0" y="0"/>
              <a:chExt cx="812800" cy="812800"/>
            </a:xfrm>
          </p:grpSpPr>
          <p:sp>
            <p:nvSpPr>
              <p:cNvPr name="Freeform 52" id="5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53" id="53"/>
              <p:cNvSpPr txBox="true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anchor="ctr" rtlCol="false" tIns="46907" lIns="46907" bIns="46907" rIns="46907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</p:grpSp>
      <p:grpSp>
        <p:nvGrpSpPr>
          <p:cNvPr name="Group 54" id="54"/>
          <p:cNvGrpSpPr/>
          <p:nvPr/>
        </p:nvGrpSpPr>
        <p:grpSpPr>
          <a:xfrm rot="0">
            <a:off x="7283748" y="1345771"/>
            <a:ext cx="2499699" cy="4626952"/>
            <a:chOff x="0" y="0"/>
            <a:chExt cx="3332932" cy="6169270"/>
          </a:xfrm>
        </p:grpSpPr>
        <p:grpSp>
          <p:nvGrpSpPr>
            <p:cNvPr name="Group 55" id="55"/>
            <p:cNvGrpSpPr/>
            <p:nvPr/>
          </p:nvGrpSpPr>
          <p:grpSpPr>
            <a:xfrm rot="0">
              <a:off x="0" y="0"/>
              <a:ext cx="2754413" cy="1801014"/>
              <a:chOff x="0" y="0"/>
              <a:chExt cx="584189" cy="381981"/>
            </a:xfrm>
          </p:grpSpPr>
          <p:sp>
            <p:nvSpPr>
              <p:cNvPr name="Freeform 56" id="56"/>
              <p:cNvSpPr/>
              <p:nvPr/>
            </p:nvSpPr>
            <p:spPr>
              <a:xfrm flipH="false" flipV="false" rot="0">
                <a:off x="0" y="0"/>
                <a:ext cx="584189" cy="381981"/>
              </a:xfrm>
              <a:custGeom>
                <a:avLst/>
                <a:gdLst/>
                <a:ahLst/>
                <a:cxnLst/>
                <a:rect r="r" b="b" t="t" l="l"/>
                <a:pathLst>
                  <a:path h="381981" w="584189">
                    <a:moveTo>
                      <a:pt x="73297" y="0"/>
                    </a:moveTo>
                    <a:lnTo>
                      <a:pt x="510891" y="0"/>
                    </a:lnTo>
                    <a:cubicBezTo>
                      <a:pt x="530331" y="0"/>
                      <a:pt x="548975" y="7722"/>
                      <a:pt x="562720" y="21468"/>
                    </a:cubicBezTo>
                    <a:cubicBezTo>
                      <a:pt x="576466" y="35214"/>
                      <a:pt x="584189" y="53858"/>
                      <a:pt x="584189" y="73297"/>
                    </a:cubicBezTo>
                    <a:lnTo>
                      <a:pt x="584189" y="308683"/>
                    </a:lnTo>
                    <a:cubicBezTo>
                      <a:pt x="584189" y="328123"/>
                      <a:pt x="576466" y="346766"/>
                      <a:pt x="562720" y="360512"/>
                    </a:cubicBezTo>
                    <a:cubicBezTo>
                      <a:pt x="548975" y="374258"/>
                      <a:pt x="530331" y="381981"/>
                      <a:pt x="510891" y="381981"/>
                    </a:cubicBezTo>
                    <a:lnTo>
                      <a:pt x="73297" y="381981"/>
                    </a:lnTo>
                    <a:cubicBezTo>
                      <a:pt x="53858" y="381981"/>
                      <a:pt x="35214" y="374258"/>
                      <a:pt x="21468" y="360512"/>
                    </a:cubicBezTo>
                    <a:cubicBezTo>
                      <a:pt x="7722" y="346766"/>
                      <a:pt x="0" y="328123"/>
                      <a:pt x="0" y="308683"/>
                    </a:cubicBezTo>
                    <a:lnTo>
                      <a:pt x="0" y="73297"/>
                    </a:lnTo>
                    <a:cubicBezTo>
                      <a:pt x="0" y="53858"/>
                      <a:pt x="7722" y="35214"/>
                      <a:pt x="21468" y="21468"/>
                    </a:cubicBezTo>
                    <a:cubicBezTo>
                      <a:pt x="35214" y="7722"/>
                      <a:pt x="53858" y="0"/>
                      <a:pt x="7329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7" id="57"/>
              <p:cNvSpPr txBox="true"/>
              <p:nvPr/>
            </p:nvSpPr>
            <p:spPr>
              <a:xfrm>
                <a:off x="0" y="19050"/>
                <a:ext cx="584189" cy="36293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AutoShape 58" id="58"/>
            <p:cNvSpPr/>
            <p:nvPr/>
          </p:nvSpPr>
          <p:spPr>
            <a:xfrm flipV="true">
              <a:off x="2155122" y="1801014"/>
              <a:ext cx="0" cy="4368256"/>
            </a:xfrm>
            <a:prstGeom prst="line">
              <a:avLst/>
            </a:prstGeom>
            <a:ln cap="rnd" w="70969">
              <a:solidFill>
                <a:srgbClr val="00BF63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TextBox 59" id="59"/>
            <p:cNvSpPr txBox="true"/>
            <p:nvPr/>
          </p:nvSpPr>
          <p:spPr>
            <a:xfrm rot="0">
              <a:off x="482407" y="540207"/>
              <a:ext cx="2850526" cy="65543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946"/>
                </a:lnSpc>
              </a:pPr>
              <a:r>
                <a:rPr lang="en-US" sz="1769" b="true">
                  <a:solidFill>
                    <a:srgbClr val="00BF63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April </a:t>
              </a:r>
              <a:r>
                <a:rPr lang="en-US" sz="1769" b="true">
                  <a:solidFill>
                    <a:srgbClr val="00BF63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2026</a:t>
              </a:r>
            </a:p>
            <a:p>
              <a:pPr algn="l">
                <a:lnSpc>
                  <a:spcPts val="1946"/>
                </a:lnSpc>
              </a:pPr>
              <a:r>
                <a:rPr lang="en-US" sz="1769" b="true">
                  <a:solidFill>
                    <a:srgbClr val="00BF63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Oregon</a:t>
              </a:r>
            </a:p>
          </p:txBody>
        </p:sp>
      </p:grpSp>
      <p:grpSp>
        <p:nvGrpSpPr>
          <p:cNvPr name="Group 60" id="60"/>
          <p:cNvGrpSpPr/>
          <p:nvPr/>
        </p:nvGrpSpPr>
        <p:grpSpPr>
          <a:xfrm rot="0">
            <a:off x="6040314" y="5826953"/>
            <a:ext cx="2739203" cy="3241520"/>
            <a:chOff x="0" y="0"/>
            <a:chExt cx="3652270" cy="4322027"/>
          </a:xfrm>
        </p:grpSpPr>
        <p:sp>
          <p:nvSpPr>
            <p:cNvPr name="AutoShape 61" id="61"/>
            <p:cNvSpPr/>
            <p:nvPr/>
          </p:nvSpPr>
          <p:spPr>
            <a:xfrm>
              <a:off x="1234032" y="0"/>
              <a:ext cx="0" cy="1709533"/>
            </a:xfrm>
            <a:prstGeom prst="line">
              <a:avLst/>
            </a:prstGeom>
            <a:ln cap="rnd" w="67064">
              <a:solidFill>
                <a:srgbClr val="5CE1E6"/>
              </a:solidFill>
              <a:prstDash val="solid"/>
              <a:headEnd type="oval" len="lg" w="lg"/>
              <a:tailEnd type="none" len="sm" w="sm"/>
            </a:ln>
          </p:spPr>
        </p:sp>
        <p:grpSp>
          <p:nvGrpSpPr>
            <p:cNvPr name="Group 62" id="62"/>
            <p:cNvGrpSpPr/>
            <p:nvPr/>
          </p:nvGrpSpPr>
          <p:grpSpPr>
            <a:xfrm rot="0">
              <a:off x="0" y="1460761"/>
              <a:ext cx="3000344" cy="2861266"/>
              <a:chOff x="0" y="0"/>
              <a:chExt cx="673395" cy="642180"/>
            </a:xfrm>
          </p:grpSpPr>
          <p:sp>
            <p:nvSpPr>
              <p:cNvPr name="Freeform 63" id="63"/>
              <p:cNvSpPr/>
              <p:nvPr/>
            </p:nvSpPr>
            <p:spPr>
              <a:xfrm flipH="false" flipV="false" rot="0">
                <a:off x="0" y="0"/>
                <a:ext cx="673395" cy="642181"/>
              </a:xfrm>
              <a:custGeom>
                <a:avLst/>
                <a:gdLst/>
                <a:ahLst/>
                <a:cxnLst/>
                <a:rect r="r" b="b" t="t" l="l"/>
                <a:pathLst>
                  <a:path h="642181" w="673395">
                    <a:moveTo>
                      <a:pt x="63587" y="0"/>
                    </a:moveTo>
                    <a:lnTo>
                      <a:pt x="609808" y="0"/>
                    </a:lnTo>
                    <a:cubicBezTo>
                      <a:pt x="626672" y="0"/>
                      <a:pt x="642846" y="6699"/>
                      <a:pt x="654771" y="18624"/>
                    </a:cubicBezTo>
                    <a:cubicBezTo>
                      <a:pt x="666696" y="30549"/>
                      <a:pt x="673395" y="46723"/>
                      <a:pt x="673395" y="63587"/>
                    </a:cubicBezTo>
                    <a:lnTo>
                      <a:pt x="673395" y="578593"/>
                    </a:lnTo>
                    <a:cubicBezTo>
                      <a:pt x="673395" y="595458"/>
                      <a:pt x="666696" y="611631"/>
                      <a:pt x="654771" y="623556"/>
                    </a:cubicBezTo>
                    <a:cubicBezTo>
                      <a:pt x="642846" y="635481"/>
                      <a:pt x="626672" y="642181"/>
                      <a:pt x="609808" y="642181"/>
                    </a:cubicBezTo>
                    <a:lnTo>
                      <a:pt x="63587" y="642181"/>
                    </a:lnTo>
                    <a:cubicBezTo>
                      <a:pt x="46723" y="642181"/>
                      <a:pt x="30549" y="635481"/>
                      <a:pt x="18624" y="623556"/>
                    </a:cubicBezTo>
                    <a:cubicBezTo>
                      <a:pt x="6699" y="611631"/>
                      <a:pt x="0" y="595458"/>
                      <a:pt x="0" y="578593"/>
                    </a:cubicBezTo>
                    <a:lnTo>
                      <a:pt x="0" y="63587"/>
                    </a:lnTo>
                    <a:cubicBezTo>
                      <a:pt x="0" y="46723"/>
                      <a:pt x="6699" y="30549"/>
                      <a:pt x="18624" y="18624"/>
                    </a:cubicBezTo>
                    <a:cubicBezTo>
                      <a:pt x="30549" y="6699"/>
                      <a:pt x="46723" y="0"/>
                      <a:pt x="63587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4" id="64"/>
              <p:cNvSpPr txBox="true"/>
              <p:nvPr/>
            </p:nvSpPr>
            <p:spPr>
              <a:xfrm>
                <a:off x="0" y="0"/>
                <a:ext cx="673395" cy="64218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TextBox 65" id="65"/>
            <p:cNvSpPr txBox="true"/>
            <p:nvPr/>
          </p:nvSpPr>
          <p:spPr>
            <a:xfrm rot="0">
              <a:off x="622120" y="1949267"/>
              <a:ext cx="2693705" cy="73446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129"/>
                </a:lnSpc>
              </a:pPr>
              <a:r>
                <a:rPr lang="en-US" sz="1936" b="true">
                  <a:solidFill>
                    <a:srgbClr val="5CE1E6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Feb 2026 </a:t>
              </a:r>
            </a:p>
            <a:p>
              <a:pPr algn="l">
                <a:lnSpc>
                  <a:spcPts val="2129"/>
                </a:lnSpc>
              </a:pPr>
              <a:r>
                <a:rPr lang="en-US" sz="1936" b="true">
                  <a:solidFill>
                    <a:srgbClr val="5CE1E6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Shoreline</a:t>
              </a:r>
            </a:p>
          </p:txBody>
        </p:sp>
        <p:sp>
          <p:nvSpPr>
            <p:cNvPr name="TextBox 66" id="66"/>
            <p:cNvSpPr txBox="true"/>
            <p:nvPr/>
          </p:nvSpPr>
          <p:spPr>
            <a:xfrm rot="0">
              <a:off x="622120" y="3130987"/>
              <a:ext cx="3030150" cy="4392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710"/>
                </a:lnSpc>
              </a:pPr>
              <a:r>
                <a:rPr lang="en-US" sz="1936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6 arrested</a:t>
              </a:r>
            </a:p>
          </p:txBody>
        </p:sp>
      </p:grpSp>
      <p:grpSp>
        <p:nvGrpSpPr>
          <p:cNvPr name="Group 67" id="67"/>
          <p:cNvGrpSpPr/>
          <p:nvPr/>
        </p:nvGrpSpPr>
        <p:grpSpPr>
          <a:xfrm rot="0">
            <a:off x="990600" y="5826953"/>
            <a:ext cx="2561281" cy="2428534"/>
            <a:chOff x="0" y="0"/>
            <a:chExt cx="3415042" cy="3238046"/>
          </a:xfrm>
        </p:grpSpPr>
        <p:grpSp>
          <p:nvGrpSpPr>
            <p:cNvPr name="Group 68" id="68"/>
            <p:cNvGrpSpPr/>
            <p:nvPr/>
          </p:nvGrpSpPr>
          <p:grpSpPr>
            <a:xfrm rot="0">
              <a:off x="0" y="1472141"/>
              <a:ext cx="3011566" cy="1765905"/>
              <a:chOff x="0" y="0"/>
              <a:chExt cx="594877" cy="348821"/>
            </a:xfrm>
          </p:grpSpPr>
          <p:sp>
            <p:nvSpPr>
              <p:cNvPr name="Freeform 69" id="69"/>
              <p:cNvSpPr/>
              <p:nvPr/>
            </p:nvSpPr>
            <p:spPr>
              <a:xfrm flipH="false" flipV="false" rot="0">
                <a:off x="0" y="0"/>
                <a:ext cx="594877" cy="348821"/>
              </a:xfrm>
              <a:custGeom>
                <a:avLst/>
                <a:gdLst/>
                <a:ahLst/>
                <a:cxnLst/>
                <a:rect r="r" b="b" t="t" l="l"/>
                <a:pathLst>
                  <a:path h="348821" w="594877">
                    <a:moveTo>
                      <a:pt x="71980" y="0"/>
                    </a:moveTo>
                    <a:lnTo>
                      <a:pt x="522897" y="0"/>
                    </a:lnTo>
                    <a:cubicBezTo>
                      <a:pt x="541987" y="0"/>
                      <a:pt x="560296" y="7584"/>
                      <a:pt x="573795" y="21083"/>
                    </a:cubicBezTo>
                    <a:cubicBezTo>
                      <a:pt x="587294" y="34582"/>
                      <a:pt x="594877" y="52890"/>
                      <a:pt x="594877" y="71980"/>
                    </a:cubicBezTo>
                    <a:lnTo>
                      <a:pt x="594877" y="276840"/>
                    </a:lnTo>
                    <a:cubicBezTo>
                      <a:pt x="594877" y="295931"/>
                      <a:pt x="587294" y="314239"/>
                      <a:pt x="573795" y="327738"/>
                    </a:cubicBezTo>
                    <a:cubicBezTo>
                      <a:pt x="560296" y="341237"/>
                      <a:pt x="541987" y="348821"/>
                      <a:pt x="522897" y="348821"/>
                    </a:cubicBezTo>
                    <a:lnTo>
                      <a:pt x="71980" y="348821"/>
                    </a:lnTo>
                    <a:cubicBezTo>
                      <a:pt x="32227" y="348821"/>
                      <a:pt x="0" y="316594"/>
                      <a:pt x="0" y="276840"/>
                    </a:cubicBezTo>
                    <a:lnTo>
                      <a:pt x="0" y="71980"/>
                    </a:lnTo>
                    <a:cubicBezTo>
                      <a:pt x="0" y="52890"/>
                      <a:pt x="7584" y="34582"/>
                      <a:pt x="21083" y="21083"/>
                    </a:cubicBezTo>
                    <a:cubicBezTo>
                      <a:pt x="34582" y="7584"/>
                      <a:pt x="52890" y="0"/>
                      <a:pt x="7198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70" id="70"/>
              <p:cNvSpPr txBox="true"/>
              <p:nvPr/>
            </p:nvSpPr>
            <p:spPr>
              <a:xfrm>
                <a:off x="0" y="0"/>
                <a:ext cx="594877" cy="34882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59"/>
                  </a:lnSpc>
                </a:pPr>
              </a:p>
            </p:txBody>
          </p:sp>
        </p:grpSp>
        <p:sp>
          <p:nvSpPr>
            <p:cNvPr name="AutoShape 71" id="71"/>
            <p:cNvSpPr/>
            <p:nvPr/>
          </p:nvSpPr>
          <p:spPr>
            <a:xfrm flipH="true">
              <a:off x="1924980" y="941"/>
              <a:ext cx="38100" cy="1542098"/>
            </a:xfrm>
            <a:prstGeom prst="line">
              <a:avLst/>
            </a:prstGeom>
            <a:ln cap="rnd" w="76200">
              <a:solidFill>
                <a:srgbClr val="5E17EB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TextBox 72" id="72"/>
            <p:cNvSpPr txBox="true"/>
            <p:nvPr/>
          </p:nvSpPr>
          <p:spPr>
            <a:xfrm rot="0">
              <a:off x="354389" y="1854771"/>
              <a:ext cx="3060653" cy="84052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419"/>
                </a:lnSpc>
              </a:pPr>
              <a:r>
                <a:rPr lang="en-US" sz="2199" b="true">
                  <a:solidFill>
                    <a:srgbClr val="5E17EB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May 2023 </a:t>
              </a:r>
            </a:p>
            <a:p>
              <a:pPr algn="l">
                <a:lnSpc>
                  <a:spcPts val="2419"/>
                </a:lnSpc>
              </a:pPr>
              <a:r>
                <a:rPr lang="en-US" sz="2199" b="true">
                  <a:solidFill>
                    <a:srgbClr val="5E17EB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White Center</a:t>
              </a:r>
            </a:p>
          </p:txBody>
        </p:sp>
      </p:grpSp>
      <p:grpSp>
        <p:nvGrpSpPr>
          <p:cNvPr name="Group 73" id="73"/>
          <p:cNvGrpSpPr/>
          <p:nvPr/>
        </p:nvGrpSpPr>
        <p:grpSpPr>
          <a:xfrm rot="0">
            <a:off x="1138739" y="3379467"/>
            <a:ext cx="571500" cy="2592850"/>
            <a:chOff x="0" y="0"/>
            <a:chExt cx="762000" cy="3457133"/>
          </a:xfrm>
        </p:grpSpPr>
        <p:grpSp>
          <p:nvGrpSpPr>
            <p:cNvPr name="Group 74" id="74"/>
            <p:cNvGrpSpPr/>
            <p:nvPr/>
          </p:nvGrpSpPr>
          <p:grpSpPr>
            <a:xfrm rot="5400000">
              <a:off x="0" y="0"/>
              <a:ext cx="762000" cy="762000"/>
              <a:chOff x="0" y="0"/>
              <a:chExt cx="812800" cy="812800"/>
            </a:xfrm>
          </p:grpSpPr>
          <p:sp>
            <p:nvSpPr>
              <p:cNvPr name="Freeform 75" id="75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778ED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76" id="76"/>
              <p:cNvSpPr txBox="true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  <p:grpSp>
          <p:nvGrpSpPr>
            <p:cNvPr name="Group 77" id="77"/>
            <p:cNvGrpSpPr/>
            <p:nvPr/>
          </p:nvGrpSpPr>
          <p:grpSpPr>
            <a:xfrm rot="5400000">
              <a:off x="276331" y="276331"/>
              <a:ext cx="209338" cy="209338"/>
              <a:chOff x="0" y="0"/>
              <a:chExt cx="812800" cy="812800"/>
            </a:xfrm>
          </p:grpSpPr>
          <p:sp>
            <p:nvSpPr>
              <p:cNvPr name="Freeform 78" id="7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79" id="79"/>
              <p:cNvSpPr txBox="true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  <p:sp>
          <p:nvSpPr>
            <p:cNvPr name="AutoShape 80" id="80"/>
            <p:cNvSpPr/>
            <p:nvPr/>
          </p:nvSpPr>
          <p:spPr>
            <a:xfrm flipV="true">
              <a:off x="381000" y="728831"/>
              <a:ext cx="0" cy="2728302"/>
            </a:xfrm>
            <a:prstGeom prst="line">
              <a:avLst/>
            </a:prstGeom>
            <a:ln cap="rnd" w="76200">
              <a:solidFill>
                <a:srgbClr val="7778ED"/>
              </a:solidFill>
              <a:prstDash val="solid"/>
              <a:headEnd type="oval" len="lg" w="lg"/>
              <a:tailEnd type="none" len="sm" w="sm"/>
            </a:ln>
          </p:spPr>
        </p:sp>
      </p:grpSp>
      <p:sp>
        <p:nvSpPr>
          <p:cNvPr name="TextBox 81" id="81"/>
          <p:cNvSpPr txBox="true"/>
          <p:nvPr/>
        </p:nvSpPr>
        <p:spPr>
          <a:xfrm rot="0">
            <a:off x="10010513" y="631825"/>
            <a:ext cx="4151768" cy="1054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97"/>
              </a:lnSpc>
            </a:pPr>
            <a:r>
              <a:rPr lang="en-US" sz="1998" b="true">
                <a:solidFill>
                  <a:srgbClr val="00000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FIFA (6/15-7/6) Risks: police sweeps, ICE presence justified by “anti-trafficking” prevention</a:t>
            </a:r>
          </a:p>
        </p:txBody>
      </p:sp>
      <p:grpSp>
        <p:nvGrpSpPr>
          <p:cNvPr name="Group 82" id="82"/>
          <p:cNvGrpSpPr/>
          <p:nvPr/>
        </p:nvGrpSpPr>
        <p:grpSpPr>
          <a:xfrm rot="0">
            <a:off x="14162281" y="2130157"/>
            <a:ext cx="3314456" cy="2523549"/>
            <a:chOff x="0" y="0"/>
            <a:chExt cx="4419275" cy="3364731"/>
          </a:xfrm>
        </p:grpSpPr>
        <p:grpSp>
          <p:nvGrpSpPr>
            <p:cNvPr name="Group 83" id="83"/>
            <p:cNvGrpSpPr/>
            <p:nvPr/>
          </p:nvGrpSpPr>
          <p:grpSpPr>
            <a:xfrm rot="0">
              <a:off x="0" y="0"/>
              <a:ext cx="4419275" cy="3364731"/>
              <a:chOff x="0" y="0"/>
              <a:chExt cx="1088828" cy="829008"/>
            </a:xfrm>
          </p:grpSpPr>
          <p:sp>
            <p:nvSpPr>
              <p:cNvPr name="Freeform 84" id="84"/>
              <p:cNvSpPr/>
              <p:nvPr/>
            </p:nvSpPr>
            <p:spPr>
              <a:xfrm flipH="false" flipV="false" rot="0">
                <a:off x="0" y="0"/>
                <a:ext cx="1088828" cy="829008"/>
              </a:xfrm>
              <a:custGeom>
                <a:avLst/>
                <a:gdLst/>
                <a:ahLst/>
                <a:cxnLst/>
                <a:rect r="r" b="b" t="t" l="l"/>
                <a:pathLst>
                  <a:path h="829008" w="1088828">
                    <a:moveTo>
                      <a:pt x="39326" y="0"/>
                    </a:moveTo>
                    <a:lnTo>
                      <a:pt x="1049502" y="0"/>
                    </a:lnTo>
                    <a:cubicBezTo>
                      <a:pt x="1071221" y="0"/>
                      <a:pt x="1088828" y="17607"/>
                      <a:pt x="1088828" y="39326"/>
                    </a:cubicBezTo>
                    <a:lnTo>
                      <a:pt x="1088828" y="789681"/>
                    </a:lnTo>
                    <a:cubicBezTo>
                      <a:pt x="1088828" y="800111"/>
                      <a:pt x="1084685" y="810114"/>
                      <a:pt x="1077309" y="817489"/>
                    </a:cubicBezTo>
                    <a:cubicBezTo>
                      <a:pt x="1069934" y="824864"/>
                      <a:pt x="1059932" y="829008"/>
                      <a:pt x="1049502" y="829008"/>
                    </a:cubicBezTo>
                    <a:lnTo>
                      <a:pt x="39326" y="829008"/>
                    </a:lnTo>
                    <a:cubicBezTo>
                      <a:pt x="17607" y="829008"/>
                      <a:pt x="0" y="811401"/>
                      <a:pt x="0" y="789681"/>
                    </a:cubicBezTo>
                    <a:lnTo>
                      <a:pt x="0" y="39326"/>
                    </a:lnTo>
                    <a:cubicBezTo>
                      <a:pt x="0" y="17607"/>
                      <a:pt x="17607" y="0"/>
                      <a:pt x="39326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5" id="85"/>
              <p:cNvSpPr txBox="true"/>
              <p:nvPr/>
            </p:nvSpPr>
            <p:spPr>
              <a:xfrm>
                <a:off x="0" y="0"/>
                <a:ext cx="1088828" cy="82900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60"/>
                  </a:lnSpc>
                </a:pPr>
              </a:p>
            </p:txBody>
          </p:sp>
        </p:grpSp>
        <p:sp>
          <p:nvSpPr>
            <p:cNvPr name="TextBox 86" id="86"/>
            <p:cNvSpPr txBox="true"/>
            <p:nvPr/>
          </p:nvSpPr>
          <p:spPr>
            <a:xfrm rot="0">
              <a:off x="412268" y="215974"/>
              <a:ext cx="3771247" cy="84128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469"/>
                </a:lnSpc>
              </a:pPr>
              <a:r>
                <a:rPr lang="en-US" sz="2244" b="true">
                  <a:solidFill>
                    <a:srgbClr val="FF751F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May 6, 2026 Kirkland, Bellevue</a:t>
              </a:r>
            </a:p>
          </p:txBody>
        </p:sp>
        <p:sp>
          <p:nvSpPr>
            <p:cNvPr name="TextBox 87" id="87"/>
            <p:cNvSpPr txBox="true"/>
            <p:nvPr/>
          </p:nvSpPr>
          <p:spPr>
            <a:xfrm rot="0">
              <a:off x="335566" y="1371265"/>
              <a:ext cx="3748143" cy="16900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410953" indent="-205476" lvl="1">
                <a:lnSpc>
                  <a:spcPts val="2664"/>
                </a:lnSpc>
                <a:buFont typeface="Arial"/>
                <a:buChar char="•"/>
              </a:pPr>
              <a:r>
                <a:rPr lang="en-US" sz="1903">
                  <a:solidFill>
                    <a:srgbClr val="000000"/>
                  </a:solidFill>
                  <a:latin typeface="Work Sans"/>
                  <a:ea typeface="Work Sans"/>
                  <a:cs typeface="Work Sans"/>
                  <a:sym typeface="Work Sans"/>
                </a:rPr>
                <a:t>20 parlors inspected by police, 3 raided</a:t>
              </a:r>
            </a:p>
            <a:p>
              <a:pPr algn="l">
                <a:lnSpc>
                  <a:spcPts val="2244"/>
                </a:lnSpc>
              </a:pPr>
            </a:p>
          </p:txBody>
        </p:sp>
      </p:grpSp>
      <p:grpSp>
        <p:nvGrpSpPr>
          <p:cNvPr name="Group 88" id="88"/>
          <p:cNvGrpSpPr/>
          <p:nvPr/>
        </p:nvGrpSpPr>
        <p:grpSpPr>
          <a:xfrm rot="0">
            <a:off x="14392011" y="4270116"/>
            <a:ext cx="571500" cy="1702607"/>
            <a:chOff x="0" y="0"/>
            <a:chExt cx="762000" cy="2270142"/>
          </a:xfrm>
        </p:grpSpPr>
        <p:grpSp>
          <p:nvGrpSpPr>
            <p:cNvPr name="Group 89" id="89"/>
            <p:cNvGrpSpPr/>
            <p:nvPr/>
          </p:nvGrpSpPr>
          <p:grpSpPr>
            <a:xfrm rot="5400000">
              <a:off x="0" y="0"/>
              <a:ext cx="762000" cy="762000"/>
              <a:chOff x="0" y="0"/>
              <a:chExt cx="812800" cy="812800"/>
            </a:xfrm>
          </p:grpSpPr>
          <p:sp>
            <p:nvSpPr>
              <p:cNvPr name="Freeform 90" id="9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751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91" id="91"/>
              <p:cNvSpPr txBox="true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  <p:grpSp>
          <p:nvGrpSpPr>
            <p:cNvPr name="Group 92" id="92"/>
            <p:cNvGrpSpPr/>
            <p:nvPr/>
          </p:nvGrpSpPr>
          <p:grpSpPr>
            <a:xfrm rot="5400000">
              <a:off x="276331" y="276331"/>
              <a:ext cx="209338" cy="209338"/>
              <a:chOff x="0" y="0"/>
              <a:chExt cx="812800" cy="812800"/>
            </a:xfrm>
          </p:grpSpPr>
          <p:sp>
            <p:nvSpPr>
              <p:cNvPr name="Freeform 93" id="9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94" id="94"/>
              <p:cNvSpPr txBox="true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anchor="ctr" rtlCol="false" tIns="42003" lIns="42003" bIns="42003" rIns="42003"/>
              <a:lstStyle/>
              <a:p>
                <a:pPr algn="ctr">
                  <a:lnSpc>
                    <a:spcPts val="3080"/>
                  </a:lnSpc>
                </a:pPr>
              </a:p>
            </p:txBody>
          </p:sp>
        </p:grpSp>
        <p:sp>
          <p:nvSpPr>
            <p:cNvPr name="AutoShape 95" id="95"/>
            <p:cNvSpPr/>
            <p:nvPr/>
          </p:nvSpPr>
          <p:spPr>
            <a:xfrm flipV="true">
              <a:off x="381000" y="728831"/>
              <a:ext cx="0" cy="1541311"/>
            </a:xfrm>
            <a:prstGeom prst="line">
              <a:avLst/>
            </a:prstGeom>
            <a:ln cap="rnd" w="76200">
              <a:solidFill>
                <a:srgbClr val="FF751F"/>
              </a:solidFill>
              <a:prstDash val="solid"/>
              <a:headEnd type="oval" len="lg" w="lg"/>
              <a:tailEnd type="none" len="sm" w="sm"/>
            </a:ln>
          </p:spPr>
        </p:sp>
      </p:grpSp>
      <p:grpSp>
        <p:nvGrpSpPr>
          <p:cNvPr name="Group 96" id="96"/>
          <p:cNvGrpSpPr/>
          <p:nvPr/>
        </p:nvGrpSpPr>
        <p:grpSpPr>
          <a:xfrm rot="0">
            <a:off x="3647958" y="3486464"/>
            <a:ext cx="2582800" cy="2547156"/>
            <a:chOff x="0" y="0"/>
            <a:chExt cx="3443733" cy="3396208"/>
          </a:xfrm>
        </p:grpSpPr>
        <p:grpSp>
          <p:nvGrpSpPr>
            <p:cNvPr name="Group 97" id="97"/>
            <p:cNvGrpSpPr/>
            <p:nvPr/>
          </p:nvGrpSpPr>
          <p:grpSpPr>
            <a:xfrm rot="0">
              <a:off x="0" y="0"/>
              <a:ext cx="2081207" cy="2004771"/>
              <a:chOff x="0" y="0"/>
              <a:chExt cx="396544" cy="381981"/>
            </a:xfrm>
          </p:grpSpPr>
          <p:sp>
            <p:nvSpPr>
              <p:cNvPr name="Freeform 98" id="98"/>
              <p:cNvSpPr/>
              <p:nvPr/>
            </p:nvSpPr>
            <p:spPr>
              <a:xfrm flipH="false" flipV="false" rot="0">
                <a:off x="0" y="0"/>
                <a:ext cx="396544" cy="381981"/>
              </a:xfrm>
              <a:custGeom>
                <a:avLst/>
                <a:gdLst/>
                <a:ahLst/>
                <a:cxnLst/>
                <a:rect r="r" b="b" t="t" l="l"/>
                <a:pathLst>
                  <a:path h="381981" w="396544">
                    <a:moveTo>
                      <a:pt x="107982" y="0"/>
                    </a:moveTo>
                    <a:lnTo>
                      <a:pt x="288563" y="0"/>
                    </a:lnTo>
                    <a:cubicBezTo>
                      <a:pt x="348199" y="0"/>
                      <a:pt x="396544" y="48345"/>
                      <a:pt x="396544" y="107982"/>
                    </a:cubicBezTo>
                    <a:lnTo>
                      <a:pt x="396544" y="273999"/>
                    </a:lnTo>
                    <a:cubicBezTo>
                      <a:pt x="396544" y="302637"/>
                      <a:pt x="385168" y="330103"/>
                      <a:pt x="364917" y="350353"/>
                    </a:cubicBezTo>
                    <a:cubicBezTo>
                      <a:pt x="344667" y="370604"/>
                      <a:pt x="317201" y="381981"/>
                      <a:pt x="288563" y="381981"/>
                    </a:cubicBezTo>
                    <a:lnTo>
                      <a:pt x="107982" y="381981"/>
                    </a:lnTo>
                    <a:cubicBezTo>
                      <a:pt x="48345" y="381981"/>
                      <a:pt x="0" y="333635"/>
                      <a:pt x="0" y="273999"/>
                    </a:cubicBezTo>
                    <a:lnTo>
                      <a:pt x="0" y="107982"/>
                    </a:lnTo>
                    <a:cubicBezTo>
                      <a:pt x="0" y="48345"/>
                      <a:pt x="48345" y="0"/>
                      <a:pt x="107982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9" id="99"/>
              <p:cNvSpPr txBox="true"/>
              <p:nvPr/>
            </p:nvSpPr>
            <p:spPr>
              <a:xfrm>
                <a:off x="0" y="0"/>
                <a:ext cx="396544" cy="3819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760"/>
                  </a:lnSpc>
                </a:pPr>
              </a:p>
            </p:txBody>
          </p:sp>
        </p:grpSp>
        <p:sp>
          <p:nvSpPr>
            <p:cNvPr name="AutoShape 100" id="100"/>
            <p:cNvSpPr/>
            <p:nvPr/>
          </p:nvSpPr>
          <p:spPr>
            <a:xfrm flipV="true">
              <a:off x="1518831" y="2004771"/>
              <a:ext cx="0" cy="1391437"/>
            </a:xfrm>
            <a:prstGeom prst="line">
              <a:avLst/>
            </a:prstGeom>
            <a:ln cap="rnd" w="78998">
              <a:solidFill>
                <a:srgbClr val="FDD54F"/>
              </a:solidFill>
              <a:prstDash val="solid"/>
              <a:headEnd type="oval" len="lg" w="lg"/>
              <a:tailEnd type="none" len="sm" w="sm"/>
            </a:ln>
          </p:spPr>
        </p:sp>
        <p:sp>
          <p:nvSpPr>
            <p:cNvPr name="TextBox 101" id="101"/>
            <p:cNvSpPr txBox="true"/>
            <p:nvPr/>
          </p:nvSpPr>
          <p:spPr>
            <a:xfrm rot="0">
              <a:off x="270714" y="600246"/>
              <a:ext cx="3173019" cy="73502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166"/>
                </a:lnSpc>
              </a:pPr>
              <a:r>
                <a:rPr lang="en-US" sz="1969" b="true">
                  <a:solidFill>
                    <a:srgbClr val="FDD54F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July 2025 </a:t>
              </a:r>
            </a:p>
            <a:p>
              <a:pPr algn="l">
                <a:lnSpc>
                  <a:spcPts val="2166"/>
                </a:lnSpc>
              </a:pPr>
              <a:r>
                <a:rPr lang="en-US" sz="1969" b="true">
                  <a:solidFill>
                    <a:srgbClr val="FDD54F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Yakima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236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178027" y="1760302"/>
            <a:ext cx="5666865" cy="6552920"/>
            <a:chOff x="0" y="0"/>
            <a:chExt cx="7555820" cy="873722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442" t="0" r="442" b="0"/>
            <a:stretch>
              <a:fillRect/>
            </a:stretch>
          </p:blipFill>
          <p:spPr>
            <a:xfrm flipH="false" flipV="false">
              <a:off x="0" y="0"/>
              <a:ext cx="7555820" cy="8737227"/>
            </a:xfrm>
            <a:prstGeom prst="rect">
              <a:avLst/>
            </a:prstGeom>
          </p:spPr>
        </p:pic>
      </p:grpSp>
      <p:sp>
        <p:nvSpPr>
          <p:cNvPr name="AutoShape 4" id="4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660897" y="2938742"/>
            <a:ext cx="9951994" cy="51085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00"/>
              </a:lnSpc>
            </a:pPr>
            <a:r>
              <a:rPr lang="en-US" b="true" sz="8000" spc="-440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02. FRAMING THE ISSUE: </a:t>
            </a:r>
            <a:r>
              <a:rPr lang="en-US" sz="8000" spc="-44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  WORKERS RIGHTS AS PROTECTIVE FACTORS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24950" y="1400175"/>
            <a:ext cx="8301323" cy="1033145"/>
            <a:chOff x="0" y="0"/>
            <a:chExt cx="11068431" cy="1377527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842857"/>
              <a:ext cx="11068431" cy="5346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-76200"/>
              <a:ext cx="11068431" cy="7171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80"/>
                </a:lnSpc>
                <a:spcBef>
                  <a:spcPct val="0"/>
                </a:spcBef>
              </a:pPr>
              <a:r>
                <a:rPr lang="en-US" sz="3200" spc="-128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Trafficking</a:t>
              </a: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857250" y="1181100"/>
            <a:ext cx="6986096" cy="3775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9"/>
              </a:lnSpc>
            </a:pPr>
          </a:p>
          <a:p>
            <a:pPr algn="l">
              <a:lnSpc>
                <a:spcPts val="9000"/>
              </a:lnSpc>
            </a:pPr>
          </a:p>
          <a:p>
            <a:pPr algn="l" marL="0" indent="0" lvl="0">
              <a:lnSpc>
                <a:spcPts val="9000"/>
              </a:lnSpc>
            </a:pPr>
            <a:r>
              <a:rPr lang="en-US" b="true" sz="9000" spc="-495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TERMS &amp; DEFINITIONS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124950" y="2947670"/>
            <a:ext cx="8301323" cy="1033145"/>
            <a:chOff x="0" y="0"/>
            <a:chExt cx="11068431" cy="1377527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842857"/>
              <a:ext cx="11068431" cy="5346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0" y="-76200"/>
              <a:ext cx="11068431" cy="7171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80"/>
                </a:lnSpc>
                <a:spcBef>
                  <a:spcPct val="0"/>
                </a:spcBef>
              </a:pPr>
              <a:r>
                <a:rPr lang="en-US" sz="3200" spc="-128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Exploitation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124950" y="4645977"/>
            <a:ext cx="8301323" cy="1033145"/>
            <a:chOff x="0" y="0"/>
            <a:chExt cx="11068431" cy="1377527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0" y="842857"/>
              <a:ext cx="11068431" cy="5346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0" y="-76200"/>
              <a:ext cx="11068431" cy="7171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80"/>
                </a:lnSpc>
                <a:spcBef>
                  <a:spcPct val="0"/>
                </a:spcBef>
              </a:pPr>
              <a:r>
                <a:rPr lang="en-US" sz="3200" spc="-128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Sex Work 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124950" y="6193473"/>
            <a:ext cx="8301323" cy="1033145"/>
            <a:chOff x="0" y="0"/>
            <a:chExt cx="11068431" cy="1377527"/>
          </a:xfrm>
        </p:grpSpPr>
        <p:sp>
          <p:nvSpPr>
            <p:cNvPr name="TextBox 18" id="18"/>
            <p:cNvSpPr txBox="true"/>
            <p:nvPr/>
          </p:nvSpPr>
          <p:spPr>
            <a:xfrm rot="0">
              <a:off x="0" y="842857"/>
              <a:ext cx="11068431" cy="5346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0" y="-76200"/>
              <a:ext cx="11068431" cy="7171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80"/>
                </a:lnSpc>
                <a:spcBef>
                  <a:spcPct val="0"/>
                </a:spcBef>
              </a:pPr>
              <a:r>
                <a:rPr lang="en-US" sz="3200" spc="-128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Unlicensed Massage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9144000" y="7739799"/>
            <a:ext cx="8301323" cy="1033145"/>
            <a:chOff x="0" y="0"/>
            <a:chExt cx="11068431" cy="1377527"/>
          </a:xfrm>
        </p:grpSpPr>
        <p:sp>
          <p:nvSpPr>
            <p:cNvPr name="TextBox 21" id="21"/>
            <p:cNvSpPr txBox="true"/>
            <p:nvPr/>
          </p:nvSpPr>
          <p:spPr>
            <a:xfrm rot="0">
              <a:off x="0" y="842857"/>
              <a:ext cx="11068431" cy="5346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0" y="-76200"/>
              <a:ext cx="11068431" cy="7171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480"/>
                </a:lnSpc>
                <a:spcBef>
                  <a:spcPct val="0"/>
                </a:spcBef>
              </a:pPr>
              <a:r>
                <a:rPr lang="en-US" sz="3200" spc="-128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Worker’s Rights &amp; Labor Protections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DFF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4709781"/>
            <a:ext cx="4978350" cy="2472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carceral law-enforcement led anti-trafficking  </a:t>
            </a:r>
          </a:p>
          <a:p>
            <a:pPr algn="ctr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⟶ increased vulnerability of workers to labor exploitation due to fears of criminalization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20064" y="3572496"/>
            <a:ext cx="4234180" cy="632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040"/>
              </a:lnSpc>
              <a:spcBef>
                <a:spcPct val="0"/>
              </a:spcBef>
            </a:pPr>
            <a:r>
              <a:rPr lang="en-US" sz="3600" spc="-144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Trafficking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260248" y="3572496"/>
            <a:ext cx="4234180" cy="632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040"/>
              </a:lnSpc>
              <a:spcBef>
                <a:spcPct val="0"/>
              </a:spcBef>
            </a:pPr>
            <a:r>
              <a:rPr lang="en-US" sz="3600" spc="-144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Sex Work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2280950" y="3572496"/>
            <a:ext cx="4741769" cy="632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040"/>
              </a:lnSpc>
              <a:spcBef>
                <a:spcPct val="0"/>
              </a:spcBef>
            </a:pPr>
            <a:r>
              <a:rPr lang="en-US" sz="3600" spc="-144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Unlicensed Massage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923925"/>
            <a:ext cx="16230600" cy="17849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140"/>
              </a:lnSpc>
              <a:spcBef>
                <a:spcPct val="0"/>
              </a:spcBef>
            </a:pPr>
            <a:r>
              <a:rPr lang="en-US" b="true" sz="5100" spc="-280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‘Illicit Massage’: Conflating Trafficking, Sex Work, and Unlicensed Massage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AutoShape 9" id="9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6916932" y="4709781"/>
            <a:ext cx="4454135" cy="2472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criminalizing aspects of sex work</a:t>
            </a:r>
          </a:p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sting operations</a:t>
            </a:r>
          </a:p>
          <a:p>
            <a:pPr algn="ctr" marL="604519" indent="-302260" lvl="1">
              <a:lnSpc>
                <a:spcPts val="3919"/>
              </a:lnSpc>
              <a:spcBef>
                <a:spcPct val="0"/>
              </a:spcBef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prostitution charges vs. trafficking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500220" y="4709781"/>
            <a:ext cx="4877126" cy="2967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used as ‘evidence’ of trafficking</a:t>
            </a:r>
          </a:p>
          <a:p>
            <a:pPr algn="ctr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⟶ disregards the systemic barriers to massage licensure for non-English-speaking workers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590525" y="8272145"/>
            <a:ext cx="5573626" cy="98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Carceral approaches exacerbate risks of crimmigration</a:t>
            </a:r>
          </a:p>
        </p:txBody>
      </p:sp>
      <p:sp>
        <p:nvSpPr>
          <p:cNvPr name="AutoShape 15" id="15"/>
          <p:cNvSpPr/>
          <p:nvPr/>
        </p:nvSpPr>
        <p:spPr>
          <a:xfrm>
            <a:off x="6115669" y="5010150"/>
            <a:ext cx="692645" cy="0"/>
          </a:xfrm>
          <a:prstGeom prst="line">
            <a:avLst/>
          </a:prstGeom>
          <a:ln cap="flat" w="38100">
            <a:solidFill>
              <a:srgbClr val="235789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F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54244" y="1668322"/>
            <a:ext cx="2706096" cy="1186188"/>
          </a:xfrm>
          <a:custGeom>
            <a:avLst/>
            <a:gdLst/>
            <a:ahLst/>
            <a:cxnLst/>
            <a:rect r="r" b="b" t="t" l="l"/>
            <a:pathLst>
              <a:path h="1186188" w="2706096">
                <a:moveTo>
                  <a:pt x="0" y="0"/>
                </a:moveTo>
                <a:lnTo>
                  <a:pt x="2706096" y="0"/>
                </a:lnTo>
                <a:lnTo>
                  <a:pt x="2706096" y="1186188"/>
                </a:lnTo>
                <a:lnTo>
                  <a:pt x="0" y="11861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-1736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94172" y="6969760"/>
            <a:ext cx="5157834" cy="2288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sz="2799">
                <a:solidFill>
                  <a:srgbClr val="191970"/>
                </a:solidFill>
                <a:latin typeface="Work Sans"/>
                <a:ea typeface="Work Sans"/>
                <a:cs typeface="Work Sans"/>
                <a:sym typeface="Work Sans"/>
              </a:rPr>
              <a:t>This binary d</a:t>
            </a:r>
            <a:r>
              <a:rPr lang="en-US" sz="2799">
                <a:solidFill>
                  <a:srgbClr val="191970"/>
                </a:solidFill>
                <a:latin typeface="Work Sans"/>
                <a:ea typeface="Work Sans"/>
                <a:cs typeface="Work Sans"/>
                <a:sym typeface="Work Sans"/>
              </a:rPr>
              <a:t>rives workers deeper into precarious work/living conditions that </a:t>
            </a:r>
            <a:r>
              <a:rPr lang="en-US" b="true" sz="2799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increase their vulnerability to exploitation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5352005" y="7088152"/>
            <a:ext cx="1914355" cy="1328201"/>
          </a:xfrm>
          <a:custGeom>
            <a:avLst/>
            <a:gdLst/>
            <a:ahLst/>
            <a:cxnLst/>
            <a:rect r="r" b="b" t="t" l="l"/>
            <a:pathLst>
              <a:path h="1328201" w="1914355">
                <a:moveTo>
                  <a:pt x="0" y="0"/>
                </a:moveTo>
                <a:lnTo>
                  <a:pt x="1914356" y="0"/>
                </a:lnTo>
                <a:lnTo>
                  <a:pt x="1914356" y="1328201"/>
                </a:lnTo>
                <a:lnTo>
                  <a:pt x="0" y="13282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2205" t="-37818" r="-17596" b="-39749"/>
            </a:stretch>
          </a:blipFill>
          <a:ln w="38100" cap="sq">
            <a:gradFill>
              <a:gsLst>
                <a:gs pos="0">
                  <a:srgbClr val="FF964F">
                    <a:alpha val="100000"/>
                  </a:srgbClr>
                </a:gs>
                <a:gs pos="100000">
                  <a:srgbClr val="FFDC59">
                    <a:alpha val="100000"/>
                  </a:srgbClr>
                </a:gs>
              </a:gsLst>
              <a:lin ang="0"/>
            </a:gradFill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615522" y="4390792"/>
            <a:ext cx="2517371" cy="2416676"/>
          </a:xfrm>
          <a:custGeom>
            <a:avLst/>
            <a:gdLst/>
            <a:ahLst/>
            <a:cxnLst/>
            <a:rect r="r" b="b" t="t" l="l"/>
            <a:pathLst>
              <a:path h="2416676" w="2517371">
                <a:moveTo>
                  <a:pt x="0" y="0"/>
                </a:moveTo>
                <a:lnTo>
                  <a:pt x="2517371" y="0"/>
                </a:lnTo>
                <a:lnTo>
                  <a:pt x="2517371" y="2416676"/>
                </a:lnTo>
                <a:lnTo>
                  <a:pt x="0" y="241667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553126" y="3849136"/>
            <a:ext cx="3769956" cy="2710810"/>
            <a:chOff x="0" y="0"/>
            <a:chExt cx="1149322" cy="82642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49322" cy="826427"/>
            </a:xfrm>
            <a:custGeom>
              <a:avLst/>
              <a:gdLst/>
              <a:ahLst/>
              <a:cxnLst/>
              <a:rect r="r" b="b" t="t" l="l"/>
              <a:pathLst>
                <a:path h="826427" w="1149322">
                  <a:moveTo>
                    <a:pt x="1149322" y="413213"/>
                  </a:moveTo>
                  <a:lnTo>
                    <a:pt x="742922" y="0"/>
                  </a:lnTo>
                  <a:lnTo>
                    <a:pt x="742922" y="203200"/>
                  </a:lnTo>
                  <a:lnTo>
                    <a:pt x="0" y="203200"/>
                  </a:lnTo>
                  <a:lnTo>
                    <a:pt x="0" y="623227"/>
                  </a:lnTo>
                  <a:lnTo>
                    <a:pt x="742922" y="623227"/>
                  </a:lnTo>
                  <a:lnTo>
                    <a:pt x="742922" y="826427"/>
                  </a:lnTo>
                  <a:lnTo>
                    <a:pt x="1149322" y="413213"/>
                  </a:lnTo>
                  <a:close/>
                </a:path>
              </a:pathLst>
            </a:custGeom>
            <a:solidFill>
              <a:srgbClr val="23578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136525"/>
              <a:ext cx="1047722" cy="4867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</a:pPr>
              <a:r>
                <a:rPr lang="en-US" b="true" sz="2900" spc="-116">
                  <a:solidFill>
                    <a:srgbClr val="FFFFFF"/>
                  </a:solidFill>
                  <a:latin typeface="Work Sans Bold"/>
                  <a:ea typeface="Work Sans Bold"/>
                  <a:cs typeface="Work Sans Bold"/>
                  <a:sym typeface="Work Sans Bold"/>
                </a:rPr>
                <a:t>Framework Shift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409335" y="997352"/>
            <a:ext cx="4765727" cy="3202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39"/>
              </a:lnSpc>
            </a:pPr>
            <a:r>
              <a:rPr lang="en-US" sz="2799">
                <a:solidFill>
                  <a:srgbClr val="191970"/>
                </a:solidFill>
                <a:latin typeface="Work Sans"/>
                <a:ea typeface="Work Sans"/>
                <a:cs typeface="Work Sans"/>
                <a:sym typeface="Work Sans"/>
              </a:rPr>
              <a:t>Unlicensed workers confronted with</a:t>
            </a:r>
            <a:r>
              <a:rPr lang="en-US" sz="2799" b="true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potential of criminalization vs rescue binary</a:t>
            </a:r>
          </a:p>
          <a:p>
            <a:pPr algn="ctr">
              <a:lnSpc>
                <a:spcPts val="3639"/>
              </a:lnSpc>
            </a:pPr>
            <a:r>
              <a:rPr lang="en-US" sz="2799">
                <a:solidFill>
                  <a:srgbClr val="191970"/>
                </a:solidFill>
                <a:latin typeface="Work Sans"/>
                <a:ea typeface="Work Sans"/>
                <a:cs typeface="Work Sans"/>
                <a:sym typeface="Work Sans"/>
              </a:rPr>
              <a:t>(unlicensed conflated with sex work</a:t>
            </a:r>
            <a:r>
              <a:rPr lang="en-US" b="true" sz="2799">
                <a:solidFill>
                  <a:srgbClr val="191970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 vs </a:t>
            </a:r>
            <a:r>
              <a:rPr lang="en-US" sz="2799">
                <a:solidFill>
                  <a:srgbClr val="191970"/>
                </a:solidFill>
                <a:latin typeface="Work Sans"/>
                <a:ea typeface="Work Sans"/>
                <a:cs typeface="Work Sans"/>
                <a:sym typeface="Work Sans"/>
              </a:rPr>
              <a:t>trafficking victims)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299865" y="1555935"/>
            <a:ext cx="6540902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000"/>
              </a:lnSpc>
            </a:pPr>
            <a:r>
              <a:rPr lang="en-US" b="true" sz="5000" spc="-275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LABOR, WORKERS’ RIGHTS ISSUE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454348" y="3363658"/>
            <a:ext cx="6231936" cy="5052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199" spc="-127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Address root causes</a:t>
            </a:r>
          </a:p>
          <a:p>
            <a:pPr algn="ctr">
              <a:lnSpc>
                <a:spcPts val="4479"/>
              </a:lnSpc>
            </a:pPr>
          </a:p>
          <a:p>
            <a:pPr algn="ctr">
              <a:lnSpc>
                <a:spcPts val="4479"/>
              </a:lnSpc>
            </a:pPr>
            <a:r>
              <a:rPr lang="en-US" sz="3199" spc="-127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Centers worker autonomy</a:t>
            </a:r>
          </a:p>
          <a:p>
            <a:pPr algn="ctr">
              <a:lnSpc>
                <a:spcPts val="4479"/>
              </a:lnSpc>
            </a:pPr>
          </a:p>
          <a:p>
            <a:pPr algn="ctr">
              <a:lnSpc>
                <a:spcPts val="4479"/>
              </a:lnSpc>
            </a:pPr>
            <a:r>
              <a:rPr lang="en-US" sz="3199" spc="-127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Anti-carceral approach</a:t>
            </a:r>
          </a:p>
          <a:p>
            <a:pPr algn="ctr">
              <a:lnSpc>
                <a:spcPts val="4479"/>
              </a:lnSpc>
            </a:pPr>
          </a:p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 spc="-127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Preventative framework better serves both autonomous workers &amp; potential trafficking survivors </a:t>
            </a:r>
          </a:p>
        </p:txBody>
      </p:sp>
      <p:sp>
        <p:nvSpPr>
          <p:cNvPr name="AutoShape 12" id="12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AutoShape 15" id="15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6" id="16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635289" y="3973260"/>
            <a:ext cx="6871242" cy="556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 spc="-128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IMPACTS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16560" y="3973260"/>
            <a:ext cx="6871242" cy="556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 spc="-128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BARRIERS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16560" y="5434737"/>
            <a:ext cx="6871242" cy="2472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Lack of language accommodations (licensure exam, training schools)</a:t>
            </a:r>
          </a:p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Vulnerability to scams</a:t>
            </a:r>
          </a:p>
          <a:p>
            <a:pPr algn="ctr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 Cost: $13-17K tuition, 625+ hours</a:t>
            </a:r>
          </a:p>
          <a:p>
            <a:pPr algn="ctr" marL="0" indent="0" lvl="0">
              <a:lnSpc>
                <a:spcPts val="3919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528471" y="1171575"/>
            <a:ext cx="16730829" cy="2079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00"/>
              </a:lnSpc>
            </a:pPr>
            <a:r>
              <a:rPr lang="en-US" b="true" sz="8000" spc="-440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03. INACCESSIBILITY IN MASSAGE LICENSURE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100198" y="8278267"/>
            <a:ext cx="6871242" cy="49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800" spc="-112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Barriers to autonomy, safety, &amp; health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100198" y="5633657"/>
            <a:ext cx="6871242" cy="919480"/>
            <a:chOff x="0" y="0"/>
            <a:chExt cx="9161656" cy="1225973"/>
          </a:xfrm>
        </p:grpSpPr>
        <p:sp>
          <p:nvSpPr>
            <p:cNvPr name="TextBox 13" id="13"/>
            <p:cNvSpPr txBox="true"/>
            <p:nvPr/>
          </p:nvSpPr>
          <p:spPr>
            <a:xfrm rot="0">
              <a:off x="0" y="-66675"/>
              <a:ext cx="9161656" cy="12926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19"/>
                </a:lnSpc>
              </a:pPr>
              <a:r>
                <a:rPr lang="en-US" sz="2799" spc="-111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Criminalization </a:t>
              </a:r>
            </a:p>
            <a:p>
              <a:pPr algn="l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pc="-111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Economic Hardship, Deportation</a:t>
              </a:r>
            </a:p>
          </p:txBody>
        </p:sp>
        <p:sp>
          <p:nvSpPr>
            <p:cNvPr name="AutoShape 14" id="14"/>
            <p:cNvSpPr/>
            <p:nvPr/>
          </p:nvSpPr>
          <p:spPr>
            <a:xfrm>
              <a:off x="3517651" y="334238"/>
              <a:ext cx="825893" cy="0"/>
            </a:xfrm>
            <a:prstGeom prst="line">
              <a:avLst/>
            </a:prstGeom>
            <a:ln cap="flat" w="50800">
              <a:solidFill>
                <a:srgbClr val="235789"/>
              </a:solidFill>
              <a:prstDash val="solid"/>
              <a:headEnd type="none" len="sm" w="sm"/>
              <a:tailEnd type="arrow" len="sm" w="med"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0100198" y="6987312"/>
            <a:ext cx="6871242" cy="919480"/>
            <a:chOff x="0" y="0"/>
            <a:chExt cx="9161656" cy="1225973"/>
          </a:xfrm>
        </p:grpSpPr>
        <p:sp>
          <p:nvSpPr>
            <p:cNvPr name="TextBox 16" id="16"/>
            <p:cNvSpPr txBox="true"/>
            <p:nvPr/>
          </p:nvSpPr>
          <p:spPr>
            <a:xfrm rot="0">
              <a:off x="0" y="-66675"/>
              <a:ext cx="9161656" cy="12926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19"/>
                </a:lnSpc>
              </a:pPr>
              <a:r>
                <a:rPr lang="en-US" sz="2799" spc="-111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Unsafe working conditions</a:t>
              </a:r>
            </a:p>
            <a:p>
              <a:pPr algn="l">
                <a:lnSpc>
                  <a:spcPts val="3919"/>
                </a:lnSpc>
              </a:pPr>
              <a:r>
                <a:rPr lang="en-US" sz="2799" spc="-111">
                  <a:solidFill>
                    <a:srgbClr val="235789"/>
                  </a:solidFill>
                  <a:latin typeface="Work Sans"/>
                  <a:ea typeface="Work Sans"/>
                  <a:cs typeface="Work Sans"/>
                  <a:sym typeface="Work Sans"/>
                </a:rPr>
                <a:t>Exposure to trafficking, labor exploitation</a:t>
              </a:r>
            </a:p>
          </p:txBody>
        </p:sp>
        <p:sp>
          <p:nvSpPr>
            <p:cNvPr name="AutoShape 17" id="17"/>
            <p:cNvSpPr/>
            <p:nvPr/>
          </p:nvSpPr>
          <p:spPr>
            <a:xfrm>
              <a:off x="5939897" y="295974"/>
              <a:ext cx="825893" cy="0"/>
            </a:xfrm>
            <a:prstGeom prst="line">
              <a:avLst/>
            </a:prstGeom>
            <a:ln cap="flat" w="50800">
              <a:solidFill>
                <a:srgbClr val="235789"/>
              </a:solidFill>
              <a:prstDash val="solid"/>
              <a:headEnd type="none" len="sm" w="sm"/>
              <a:tailEnd type="arrow" len="sm" w="med"/>
            </a:ln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236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80568" y="1076325"/>
            <a:ext cx="7295063" cy="1069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00"/>
              </a:lnSpc>
            </a:pPr>
            <a:r>
              <a:rPr lang="en-US" b="true" sz="8000" spc="-440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04. SOLUTIONS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903025" y="2470151"/>
            <a:ext cx="7933170" cy="111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80"/>
              </a:lnSpc>
              <a:spcBef>
                <a:spcPct val="0"/>
              </a:spcBef>
            </a:pPr>
            <a:r>
              <a:rPr lang="en-US" b="true" sz="3200" spc="-128">
                <a:solidFill>
                  <a:srgbClr val="FDFFFC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ALTERNATIVE CERTIFICATION AS PUBLIC HEALTH STRATEGY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3051" y="3522346"/>
            <a:ext cx="9444168" cy="5339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69"/>
              </a:lnSpc>
            </a:pPr>
          </a:p>
          <a:p>
            <a:pPr algn="l" marL="596752" indent="-298376" lvl="1">
              <a:lnSpc>
                <a:spcPts val="3869"/>
              </a:lnSpc>
              <a:buFont typeface="Arial"/>
              <a:buChar char="•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Recreational body work, relaxation &amp; wellness practice</a:t>
            </a:r>
          </a:p>
          <a:p>
            <a:pPr algn="l" marL="596752" indent="-298376" lvl="1">
              <a:lnSpc>
                <a:spcPts val="3869"/>
              </a:lnSpc>
              <a:buFont typeface="Arial"/>
              <a:buChar char="•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Precedents: </a:t>
            </a:r>
          </a:p>
          <a:p>
            <a:pPr algn="l" marL="1193504" indent="-397835" lvl="2">
              <a:lnSpc>
                <a:spcPts val="3869"/>
              </a:lnSpc>
              <a:buFont typeface="Arial"/>
              <a:buChar char="⚬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Birth doula licensing (</a:t>
            </a:r>
            <a:r>
              <a:rPr lang="en-US" sz="2764" spc="-110" u="sng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  <a:hlinkClick r:id="rId2" tooltip="https://lawfilesext.leg.wa.gov/biennium/2021-22/Pdf/Bills/Session%20Laws/House/1881-S.SL.pdf?q=20220707124501"/>
              </a:rPr>
              <a:t>ESHB 1881</a:t>
            </a: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)</a:t>
            </a:r>
          </a:p>
          <a:p>
            <a:pPr algn="l" marL="1193504" indent="-397835" lvl="2">
              <a:lnSpc>
                <a:spcPts val="3869"/>
              </a:lnSpc>
              <a:buFont typeface="Arial"/>
              <a:buChar char="⚬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successful completion of congruent ancestral practices</a:t>
            </a:r>
          </a:p>
          <a:p>
            <a:pPr algn="l" marL="1193504" indent="-397835" lvl="2">
              <a:lnSpc>
                <a:spcPts val="3869"/>
              </a:lnSpc>
              <a:buFont typeface="Arial"/>
              <a:buChar char="⚬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alternatives to demonstrating competencies for licensing, eg. massage workers’ years of experience and client testimony </a:t>
            </a:r>
          </a:p>
          <a:p>
            <a:pPr algn="l" marL="596752" indent="-298376" lvl="1">
              <a:lnSpc>
                <a:spcPts val="3869"/>
              </a:lnSpc>
              <a:buFont typeface="Arial"/>
              <a:buChar char="•"/>
            </a:pP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  <a:hlinkClick r:id="rId3" tooltip="https://drive.google.com/file/d/1rTkRlq7dxZS_ZoG1cjLg6KUqss7jAOUB/view?usp=sharing"/>
              </a:rPr>
              <a:t>Other states</a:t>
            </a:r>
            <a:r>
              <a:rPr lang="en-US" sz="2764" spc="-110">
                <a:solidFill>
                  <a:srgbClr val="FDFFFC"/>
                </a:solidFill>
                <a:latin typeface="Work Sans"/>
                <a:ea typeface="Work Sans"/>
                <a:cs typeface="Work Sans"/>
                <a:sym typeface="Work Sans"/>
              </a:rPr>
              <a:t> have alternative licensure for body work</a:t>
            </a:r>
          </a:p>
          <a:p>
            <a:pPr algn="l" marL="0" indent="0" lvl="0">
              <a:lnSpc>
                <a:spcPts val="3869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0755861" y="2510791"/>
            <a:ext cx="6871242" cy="1118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b="true" sz="3200" spc="-128">
                <a:solidFill>
                  <a:srgbClr val="FFFFFF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ADDRESSING EXISTING INEQUITIES IN MASSAGE LICENSURE PROCESS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755861" y="3846171"/>
            <a:ext cx="6871242" cy="2486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19"/>
              </a:lnSpc>
            </a:pP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language access for exams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sz="2799" spc="-111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scholarships for training schools</a:t>
            </a:r>
          </a:p>
          <a:p>
            <a:pPr algn="l">
              <a:lnSpc>
                <a:spcPts val="3919"/>
              </a:lnSpc>
            </a:pPr>
          </a:p>
          <a:p>
            <a:pPr algn="l">
              <a:lnSpc>
                <a:spcPts val="3919"/>
              </a:lnSpc>
            </a:pPr>
          </a:p>
        </p:txBody>
      </p:sp>
      <p:sp>
        <p:nvSpPr>
          <p:cNvPr name="AutoShape 12" id="12"/>
          <p:cNvSpPr/>
          <p:nvPr/>
        </p:nvSpPr>
        <p:spPr>
          <a:xfrm>
            <a:off x="10071994" y="3065665"/>
            <a:ext cx="0" cy="6492240"/>
          </a:xfrm>
          <a:prstGeom prst="line">
            <a:avLst/>
          </a:prstGeom>
          <a:ln cap="flat" w="38100">
            <a:solidFill>
              <a:srgbClr val="FDFFFC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E2F2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57250" y="1276350"/>
            <a:ext cx="16573500" cy="26701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997"/>
              </a:lnSpc>
              <a:spcBef>
                <a:spcPct val="0"/>
              </a:spcBef>
            </a:pPr>
            <a:r>
              <a:rPr lang="en-US" b="true" sz="19997" spc="-1099">
                <a:solidFill>
                  <a:srgbClr val="C1292E"/>
                </a:solidFill>
                <a:latin typeface="Work Sans Bold"/>
                <a:ea typeface="Work Sans Bold"/>
                <a:cs typeface="Work Sans Bold"/>
                <a:sym typeface="Work Sans Bold"/>
              </a:rPr>
              <a:t>THANK YOU.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94172" y="147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King County Board of Health Briefing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2738436" y="971030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Presented by MPOP</a:t>
            </a:r>
          </a:p>
        </p:txBody>
      </p:sp>
      <p:sp>
        <p:nvSpPr>
          <p:cNvPr name="AutoShape 5" id="5"/>
          <p:cNvSpPr/>
          <p:nvPr/>
        </p:nvSpPr>
        <p:spPr>
          <a:xfrm>
            <a:off x="0" y="73342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0" y="9557905"/>
            <a:ext cx="18288000" cy="0"/>
          </a:xfrm>
          <a:prstGeom prst="line">
            <a:avLst/>
          </a:prstGeom>
          <a:ln cap="flat" w="19050">
            <a:solidFill>
              <a:srgbClr val="23578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857250" y="7110177"/>
            <a:ext cx="9867438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pc="-87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@mpop_sea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57250" y="7540072"/>
            <a:ext cx="9867438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pc="-87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info@mpopsea.org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57250" y="7969968"/>
            <a:ext cx="9867438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pc="-87">
                <a:solidFill>
                  <a:srgbClr val="C1292E"/>
                </a:solidFill>
                <a:latin typeface="Work Sans"/>
                <a:ea typeface="Work Sans"/>
                <a:cs typeface="Work Sans"/>
                <a:sym typeface="Work Sans"/>
              </a:rPr>
              <a:t>www.mpopsea.org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738436" y="142875"/>
            <a:ext cx="536007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80"/>
              </a:lnSpc>
              <a:spcBef>
                <a:spcPct val="0"/>
              </a:spcBef>
            </a:pPr>
            <a:r>
              <a:rPr lang="en-US" sz="2200" spc="-88">
                <a:solidFill>
                  <a:srgbClr val="235789"/>
                </a:solidFill>
                <a:latin typeface="Work Sans"/>
                <a:ea typeface="Work Sans"/>
                <a:cs typeface="Work Sans"/>
                <a:sym typeface="Work Sans"/>
              </a:rPr>
              <a:t>May 21,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CCF44CADF64549B41F60777F09B6DE" ma:contentTypeVersion="15" ma:contentTypeDescription="Create a new document." ma:contentTypeScope="" ma:versionID="9562773d777c11291fb68cb1d8cff15e">
  <xsd:schema xmlns:xsd="http://www.w3.org/2001/XMLSchema" xmlns:xs="http://www.w3.org/2001/XMLSchema" xmlns:p="http://schemas.microsoft.com/office/2006/metadata/properties" xmlns:ns2="fbbf6f76-139c-4ce9-8321-93c0f5a7a350" xmlns:ns3="2beaef9f-cf1f-479f-a374-c737fe2c05cb" targetNamespace="http://schemas.microsoft.com/office/2006/metadata/properties" ma:root="true" ma:fieldsID="29069d2c5e978e9974a31f63355de65b" ns2:_="" ns3:_="">
    <xsd:import namespace="fbbf6f76-139c-4ce9-8321-93c0f5a7a350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bf6f76-139c-4ce9-8321-93c0f5a7a3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334be025-b713-469e-89a3-a85d6ca2f5e8}" ma:internalName="TaxCatchAll" ma:showField="CatchAllData" ma:web="37e7c7e3-0b80-4430-9e1c-cee1ec2d9c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eaef9f-cf1f-479f-a374-c737fe2c05cb" xsi:nil="true"/>
    <lcf76f155ced4ddcb4097134ff3c332f xmlns="fbbf6f76-139c-4ce9-8321-93c0f5a7a35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EFEE315-9CBD-4729-9085-2DC2EE483380}"/>
</file>

<file path=customXml/itemProps2.xml><?xml version="1.0" encoding="utf-8"?>
<ds:datastoreItem xmlns:ds="http://schemas.openxmlformats.org/officeDocument/2006/customXml" ds:itemID="{39EF2BD1-81DE-4870-8773-289770E46D34}"/>
</file>

<file path=customXml/itemProps3.xml><?xml version="1.0" encoding="utf-8"?>
<ds:datastoreItem xmlns:ds="http://schemas.openxmlformats.org/officeDocument/2006/customXml" ds:itemID="{12C018A9-D393-4999-A3CD-D9610F58B6B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BOH Briefing 5/21 Slides</dc:title>
  <cp:revision>1</cp:revision>
  <dcterms:created xsi:type="dcterms:W3CDTF">2006-08-16T00:00:00Z</dcterms:created>
  <dcterms:modified xsi:type="dcterms:W3CDTF">2011-08-01T06:04:30Z</dcterms:modified>
  <dc:identifier>DAHJZ7IulaU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0x010100B9CCF44CADF64549B41F60777F09B6DE</vt:lpwstr>
  </property>
</Properties>
</file>