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2"/>
  </p:notesMasterIdLst>
  <p:sldIdLst>
    <p:sldId id="256" r:id="rId5"/>
    <p:sldId id="258" r:id="rId6"/>
    <p:sldId id="257" r:id="rId7"/>
    <p:sldId id="259" r:id="rId8"/>
    <p:sldId id="261" r:id="rId9"/>
    <p:sldId id="260" r:id="rId10"/>
    <p:sldId id="262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2994" autoAdjust="0"/>
  </p:normalViewPr>
  <p:slideViewPr>
    <p:cSldViewPr snapToGrid="0">
      <p:cViewPr varScale="1">
        <p:scale>
          <a:sx n="81" d="100"/>
          <a:sy n="81" d="100"/>
        </p:scale>
        <p:origin x="204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flum, Kapena" userId="39c19dc6-9153-4442-937b-9ad07d7eb3c2" providerId="ADAL" clId="{D9366055-EC91-43DD-ADC6-9C7AF2314A3A}"/>
    <pc:docChg chg="modSld">
      <pc:chgData name="Pflum, Kapena" userId="39c19dc6-9153-4442-937b-9ad07d7eb3c2" providerId="ADAL" clId="{D9366055-EC91-43DD-ADC6-9C7AF2314A3A}" dt="2026-05-06T15:57:21.874" v="1" actId="20577"/>
      <pc:docMkLst>
        <pc:docMk/>
      </pc:docMkLst>
      <pc:sldChg chg="modNotesTx">
        <pc:chgData name="Pflum, Kapena" userId="39c19dc6-9153-4442-937b-9ad07d7eb3c2" providerId="ADAL" clId="{D9366055-EC91-43DD-ADC6-9C7AF2314A3A}" dt="2026-05-06T15:57:17.802" v="0" actId="20577"/>
        <pc:sldMkLst>
          <pc:docMk/>
          <pc:sldMk cId="1727882804" sldId="260"/>
        </pc:sldMkLst>
      </pc:sldChg>
      <pc:sldChg chg="modNotesTx">
        <pc:chgData name="Pflum, Kapena" userId="39c19dc6-9153-4442-937b-9ad07d7eb3c2" providerId="ADAL" clId="{D9366055-EC91-43DD-ADC6-9C7AF2314A3A}" dt="2026-05-06T15:57:21.874" v="1" actId="20577"/>
        <pc:sldMkLst>
          <pc:docMk/>
          <pc:sldMk cId="552063559" sldId="262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89FD4B-EE3A-4816-B35D-0F295372BE3C}" type="datetimeFigureOut">
              <a:rPr lang="en-US" smtClean="0"/>
              <a:t>5/6/2026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8D8C5D-64BC-4C74-B543-3DDBB1B22B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2152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8D8C5D-64BC-4C74-B543-3DDBB1B22BD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02586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8D8C5D-64BC-4C74-B543-3DDBB1B22BD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8576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62E526-18CB-9844-1E10-06D8854CC75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A3C00B1-6659-65F8-1710-39A67F4E12D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EFBB96-9264-B134-A751-BA0A301535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63105-FC72-4515-8533-67935E073574}" type="datetimeFigureOut">
              <a:rPr lang="en-US" smtClean="0"/>
              <a:t>5/6/2026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504462-1768-610B-F188-E74C083E46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127FF9-B283-0E82-B677-F595EAD31E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49924-D156-4C35-AB53-8CA85DAB45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38231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63468E-A403-F9CD-861F-C6C047C26A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6C6E3E-AC93-AC3A-2625-B78C0328CF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0D34A4-3B7F-D33C-B115-376891EE6C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63105-FC72-4515-8533-67935E073574}" type="datetimeFigureOut">
              <a:rPr lang="en-US" smtClean="0"/>
              <a:t>5/6/2026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87A27B-767E-0B07-F046-467802F259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232FA6-F129-5299-9280-D57FF7A82E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49924-D156-4C35-AB53-8CA85DAB45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1514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2D9DC8-1183-71C4-4014-429A247379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27482A-10D7-9D3C-03DD-7F9A293A92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67DFF8-166D-6A52-3649-B7B07F79F2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63105-FC72-4515-8533-67935E073574}" type="datetimeFigureOut">
              <a:rPr lang="en-US" smtClean="0"/>
              <a:t>5/6/2026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515700-6EA0-1471-0269-B277818093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7165E7-7B0F-78B6-CF54-AC1235803A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49924-D156-4C35-AB53-8CA85DAB45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3913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6DB832-27F4-19E6-B238-5AD7CB3AC0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79027D-1DF3-9EE2-2760-67921132716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54431D4-DA8B-2B06-6F89-611D51C84B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6E1B991-C215-A332-4737-E6D5A9DB1E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63105-FC72-4515-8533-67935E073574}" type="datetimeFigureOut">
              <a:rPr lang="en-US" smtClean="0"/>
              <a:t>5/6/2026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A533E0B-0711-09DC-7892-B05F7EFFB5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4A8A7E-875A-5B28-FF82-42DF51F198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49924-D156-4C35-AB53-8CA85DAB45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01827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23AED6-5D82-1AA0-383A-527513BC7E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69D6D3-FD4F-0692-90E3-23B4E218D3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974C2E-FB0B-6956-6D2B-0169C46262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5F23A22-329C-EBAA-7D8B-7BE33155DE6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440602F-47F2-3FFD-48D4-DB561915DFA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29D5C5C-7213-E04E-7B95-98100B3891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63105-FC72-4515-8533-67935E073574}" type="datetimeFigureOut">
              <a:rPr lang="en-US" smtClean="0"/>
              <a:t>5/6/2026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81EDA1F-B9AD-A170-9F58-8ECE329286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007F6C4-0B8C-D0DD-15FB-D7D06DF723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49924-D156-4C35-AB53-8CA85DAB45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4559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5F03A3-31FB-06F0-2859-9ACA16EBF2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0D826DC-C2D0-A108-FF8E-09C33D6811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63105-FC72-4515-8533-67935E073574}" type="datetimeFigureOut">
              <a:rPr lang="en-US" smtClean="0"/>
              <a:t>5/6/2026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3F984B7-B3F3-F364-B946-928CD73C81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095D3D3-D1EC-1CAB-E53E-205D666E31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49924-D156-4C35-AB53-8CA85DAB45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3956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1512F86-7AA2-37DA-B6B5-952315C169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63105-FC72-4515-8533-67935E073574}" type="datetimeFigureOut">
              <a:rPr lang="en-US" smtClean="0"/>
              <a:t>5/6/2026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640D916-4F3D-9AEA-BA50-EE0352166A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B85567B-F0E0-DBAD-FE0B-CB2B046252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49924-D156-4C35-AB53-8CA85DAB45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97877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0E85B2-454D-3AE4-E6BB-7D5AEBD102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62D892-94D0-9E51-546D-CD3DD59927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919E2C-753C-F54A-5BAB-1754DE772B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8AA3032-F2CE-1887-0324-9E5B2101C0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63105-FC72-4515-8533-67935E073574}" type="datetimeFigureOut">
              <a:rPr lang="en-US" smtClean="0"/>
              <a:t>5/6/2026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0767742-5546-81FA-E921-5494CB5200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B5D24C3-1981-C5B9-F626-D352641B04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49924-D156-4C35-AB53-8CA85DAB45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18806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0AD33E-A5BF-4AD3-C4EF-9B09923F18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E697B65-FF81-7F8B-B1C6-8ED2E73FBEB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26FCCD4-386F-CBB7-0DF8-AC753E45CA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9F2E4D1-7873-1409-2CD4-85C2E80A0F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63105-FC72-4515-8533-67935E073574}" type="datetimeFigureOut">
              <a:rPr lang="en-US" smtClean="0"/>
              <a:t>5/6/2026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469128-18DC-521F-B306-95AFBF6DEE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F9E4CA6-E272-D6E7-4C0D-1ABA5A2ED2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49924-D156-4C35-AB53-8CA85DAB45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15074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631C89-53DD-EA3A-5F5A-EBA4C74890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1014DB0-E3CB-3E0B-B5FA-08B0653FBFE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5B2355-722D-F0A5-576D-6E22313CA5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63105-FC72-4515-8533-67935E073574}" type="datetimeFigureOut">
              <a:rPr lang="en-US" smtClean="0"/>
              <a:t>5/6/2026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68260D-8815-5FC4-1FAF-A94CCFEE8A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2F593C-B407-3E7E-257C-9A5311259C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49924-D156-4C35-AB53-8CA85DAB45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56934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67E2337-BFCF-1AD8-6616-EA0AE56EAD8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13DBB4F-9B7E-6FBB-83C1-CED20AC2FC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B9EC12-367D-6700-0E97-DC2C9E1E9B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63105-FC72-4515-8533-67935E073574}" type="datetimeFigureOut">
              <a:rPr lang="en-US" smtClean="0"/>
              <a:t>5/6/2026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60DF39-B939-7249-A51C-F00D045E2D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9ECCF8-2160-919E-EBDB-5F77A8F133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49924-D156-4C35-AB53-8CA85DAB45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59588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AA05FBD-749A-D55B-2925-7A2E650870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5F6D5C-D1EF-56C6-DC53-8CBFFA7A3E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CA3128-C772-CA9F-80A8-83E79E39BFC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3563105-FC72-4515-8533-67935E073574}" type="datetimeFigureOut">
              <a:rPr lang="en-US" smtClean="0"/>
              <a:t>5/6/2026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675ED0-C1E1-8D9C-1D03-B18565BDAFB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F214ED-24CE-C67A-217B-9BA4ED8A88B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3449924-D156-4C35-AB53-8CA85DAB45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37967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653A79-1059-C92C-1B60-F36DF6E8BAB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Public Defense Standards for Indigent Defense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2127183-B1AF-91EE-FA1F-EF5E0C2803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080932"/>
            <a:ext cx="9144000" cy="1176867"/>
          </a:xfrm>
        </p:spPr>
        <p:txBody>
          <a:bodyPr/>
          <a:lstStyle/>
          <a:p>
            <a:r>
              <a:rPr lang="en-US"/>
              <a:t>King County Council Law and Justice Committee | May 6, 2026</a:t>
            </a:r>
          </a:p>
          <a:p>
            <a:r>
              <a:rPr lang="en-US"/>
              <a:t>Kapena Pflum, Executive Office Budget Team</a:t>
            </a:r>
          </a:p>
        </p:txBody>
      </p:sp>
    </p:spTree>
    <p:extLst>
      <p:ext uri="{BB962C8B-B14F-4D97-AF65-F5344CB8AC3E}">
        <p14:creationId xmlns:p14="http://schemas.microsoft.com/office/powerpoint/2010/main" val="31696194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3D4755-042F-D856-88C1-10F80D8E6A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EC726D-52A4-197E-0C77-81EFA2873A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Value of Clarity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8357F3-B50A-0D39-7C51-FF39275CF0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69067"/>
            <a:ext cx="10515600" cy="3907896"/>
          </a:xfrm>
        </p:spPr>
        <p:txBody>
          <a:bodyPr/>
          <a:lstStyle/>
          <a:p>
            <a:r>
              <a:rPr lang="en-US"/>
              <a:t>Challenging to budget, plan, negotiate when unclear which standards to follow</a:t>
            </a:r>
          </a:p>
          <a:p>
            <a:pPr marL="0" indent="0">
              <a:buNone/>
            </a:pPr>
            <a:endParaRPr lang="en-US"/>
          </a:p>
          <a:p>
            <a:r>
              <a:rPr lang="en-US"/>
              <a:t>Significant budget, operational, and labor implications if King County code not clarified</a:t>
            </a: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91410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18A378-1C3D-D322-91DF-26D6D77AA2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Executive Office Position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FDA200-29F9-503D-2169-51E886AC8D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Washington State Supreme Court rules, orders, standards for indigent defense should take precedence over WSBA guidance.</a:t>
            </a:r>
          </a:p>
          <a:p>
            <a:pPr lvl="1"/>
            <a:r>
              <a:rPr lang="en-US"/>
              <a:t>Caseload standards and timelines</a:t>
            </a:r>
          </a:p>
          <a:p>
            <a:pPr lvl="1"/>
            <a:endParaRPr lang="en-US"/>
          </a:p>
          <a:p>
            <a:r>
              <a:rPr lang="en-US"/>
              <a:t>WSBA standards not covered by Supreme Court rules should be guidance, not requirement, particularly standards with significant budgetary implications. </a:t>
            </a:r>
          </a:p>
          <a:p>
            <a:pPr lvl="1"/>
            <a:r>
              <a:rPr lang="en-US"/>
              <a:t>Professional support staff ratios</a:t>
            </a: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67893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06899C-BDCB-55F4-8BC6-08AE6675EC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055F05-B4BF-6600-31DF-3BCB87304B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400" y="2625724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7200"/>
              <a:t>Budget Implications</a:t>
            </a:r>
          </a:p>
        </p:txBody>
      </p:sp>
    </p:spTree>
    <p:extLst>
      <p:ext uri="{BB962C8B-B14F-4D97-AF65-F5344CB8AC3E}">
        <p14:creationId xmlns:p14="http://schemas.microsoft.com/office/powerpoint/2010/main" val="37678193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045A6B-0CDF-7C26-D81E-7C48FA8EF2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FA78A8-7F41-C32B-5F9E-4BB157C04B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Budget Scenarios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6CF1DC-E6C3-5709-7CEC-E92F2BE53E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Timeline for Implementation – 10 years vs. 3 years</a:t>
            </a:r>
          </a:p>
          <a:p>
            <a:pPr lvl="1"/>
            <a:endParaRPr lang="en-US"/>
          </a:p>
          <a:p>
            <a:r>
              <a:rPr lang="en-US"/>
              <a:t>Professional Support Staff Ratios – Old/historical vs. New WSBA</a:t>
            </a:r>
          </a:p>
          <a:p>
            <a:pPr lvl="1"/>
            <a:endParaRPr lang="en-US"/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16317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C97B98-251B-05EF-17C3-2314BAC9C6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48674C-C842-779A-4B51-9E93DAA16E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780" y="24479"/>
            <a:ext cx="11003692" cy="1325563"/>
          </a:xfrm>
        </p:spPr>
        <p:txBody>
          <a:bodyPr/>
          <a:lstStyle/>
          <a:p>
            <a:r>
              <a:rPr lang="en-US"/>
              <a:t>Additional Positions – Timeline Comparison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579AEDE-1D35-E374-2C33-0739778747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2476" y="1960880"/>
            <a:ext cx="5621110" cy="381892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51CAD293-A913-F9B1-E14A-870C3261D21A}"/>
              </a:ext>
            </a:extLst>
          </p:cNvPr>
          <p:cNvSpPr txBox="1"/>
          <p:nvPr/>
        </p:nvSpPr>
        <p:spPr>
          <a:xfrm>
            <a:off x="1578953" y="1369124"/>
            <a:ext cx="35681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/>
              <a:t>WSBA 3-year Timeline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2B7CAF1-8F2D-2FD5-1826-27F1F14B7213}"/>
              </a:ext>
            </a:extLst>
          </p:cNvPr>
          <p:cNvSpPr txBox="1"/>
          <p:nvPr/>
        </p:nvSpPr>
        <p:spPr>
          <a:xfrm>
            <a:off x="6622626" y="1350042"/>
            <a:ext cx="51759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/>
              <a:t>Supreme Court 10-year Timeline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C127B70-B734-CF1E-E9F2-6FE5EB52ABBD}"/>
              </a:ext>
            </a:extLst>
          </p:cNvPr>
          <p:cNvSpPr txBox="1"/>
          <p:nvPr/>
        </p:nvSpPr>
        <p:spPr>
          <a:xfrm>
            <a:off x="838200" y="5920054"/>
            <a:ext cx="49631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/>
              <a:t>Add over 360 FTEs and $60M in personnel costs by mid-2027 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E752637D-4ECE-792F-70E0-9BCE6D1C4E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5601" y="1960879"/>
            <a:ext cx="5335386" cy="3823829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E8E196FC-2C44-134C-CB75-9A16AD5E2C26}"/>
              </a:ext>
            </a:extLst>
          </p:cNvPr>
          <p:cNvSpPr txBox="1"/>
          <p:nvPr/>
        </p:nvSpPr>
        <p:spPr>
          <a:xfrm>
            <a:off x="6835435" y="5920054"/>
            <a:ext cx="49631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/>
              <a:t>Add about 75 positions (15 attorneys) and $13M in personnel costs in 2027</a:t>
            </a:r>
          </a:p>
        </p:txBody>
      </p:sp>
    </p:spTree>
    <p:extLst>
      <p:ext uri="{BB962C8B-B14F-4D97-AF65-F5344CB8AC3E}">
        <p14:creationId xmlns:p14="http://schemas.microsoft.com/office/powerpoint/2010/main" val="17278828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3C8962-77AF-83CD-6CAE-7485FFA18F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B1C5F3-62B0-A867-3443-9B25DC6E9D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900" y="24479"/>
            <a:ext cx="12035572" cy="1325563"/>
          </a:xfrm>
        </p:spPr>
        <p:txBody>
          <a:bodyPr>
            <a:normAutofit/>
          </a:bodyPr>
          <a:lstStyle/>
          <a:p>
            <a:pPr algn="ctr"/>
            <a:r>
              <a:rPr lang="en-US" sz="3200"/>
              <a:t>Additional Positions – Old vs New Professional Support Staff Ratios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A4143B2-7018-AF97-959D-72F9CCD365E7}"/>
              </a:ext>
            </a:extLst>
          </p:cNvPr>
          <p:cNvSpPr txBox="1"/>
          <p:nvPr/>
        </p:nvSpPr>
        <p:spPr>
          <a:xfrm>
            <a:off x="1712926" y="1256070"/>
            <a:ext cx="343805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/>
              <a:t>Old WSBA Ratios</a:t>
            </a:r>
          </a:p>
          <a:p>
            <a:pPr algn="ctr"/>
            <a:r>
              <a:rPr lang="en-US" sz="2400"/>
              <a:t>(Historically Used by KC)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E785C1E-6CD3-AF6F-FACC-D8EDED71076E}"/>
              </a:ext>
            </a:extLst>
          </p:cNvPr>
          <p:cNvSpPr txBox="1"/>
          <p:nvPr/>
        </p:nvSpPr>
        <p:spPr>
          <a:xfrm>
            <a:off x="7892696" y="1393850"/>
            <a:ext cx="25628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/>
              <a:t>New WSBA Ratios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50B6DC8-AE7B-E7A2-B200-E6C7E0BCCCB4}"/>
              </a:ext>
            </a:extLst>
          </p:cNvPr>
          <p:cNvSpPr txBox="1"/>
          <p:nvPr/>
        </p:nvSpPr>
        <p:spPr>
          <a:xfrm>
            <a:off x="304800" y="5920054"/>
            <a:ext cx="60655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/>
              <a:t>Over 310 FTEs and $63M in personnel costs by 2034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/>
              <a:t>About 45 positions (15 attorneys) and $7M in personnel costs in 2027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2BF62DF5-7208-1504-6710-0907D0B505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05601" y="1960879"/>
            <a:ext cx="5335386" cy="3823829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DD95174A-F130-A3CE-66B8-7218624EF8D8}"/>
              </a:ext>
            </a:extLst>
          </p:cNvPr>
          <p:cNvSpPr txBox="1"/>
          <p:nvPr/>
        </p:nvSpPr>
        <p:spPr>
          <a:xfrm>
            <a:off x="6610350" y="5920054"/>
            <a:ext cx="543063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/>
              <a:t>Over 360 FTEs and $77M in 2034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/>
              <a:t>About 75 positions (15 attorneys) and $13M in personnel costs in 2027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91F123B-3FFB-FA8C-7B5E-8192624D14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3591" y="2116204"/>
            <a:ext cx="5876729" cy="3668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20635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Current_x002f_Archive xmlns="ecfb42af-fca4-4764-93a4-0f2da310331b" xsi:nil="true"/>
    <FileType xmlns="ecfb42af-fca4-4764-93a4-0f2da310331b" xsi:nil="true"/>
    <lcf76f155ced4ddcb4097134ff3c332f xmlns="ecfb42af-fca4-4764-93a4-0f2da310331b">
      <Terms xmlns="http://schemas.microsoft.com/office/infopath/2007/PartnerControls"/>
    </lcf76f155ced4ddcb4097134ff3c332f>
    <Agency xmlns="ecfb42af-fca4-4764-93a4-0f2da310331b" xsi:nil="true"/>
    <DocType xmlns="ecfb42af-fca4-4764-93a4-0f2da310331b" xsi:nil="true"/>
    <DocumentDescription xmlns="ecfb42af-fca4-4764-93a4-0f2da310331b" xsi:nil="true"/>
    <BudgetAnalyst xmlns="ecfb42af-fca4-4764-93a4-0f2da310331b">
      <UserInfo>
        <DisplayName/>
        <AccountId xsi:nil="true"/>
        <AccountType/>
      </UserInfo>
    </BudgetAnalyst>
    <Opex_x002f_CIP xmlns="ecfb42af-fca4-4764-93a4-0f2da310331b" xsi:nil="true"/>
    <BudgetSection xmlns="ecfb42af-fca4-4764-93a4-0f2da310331b" xsi:nil="true"/>
    <Status xmlns="ecfb42af-fca4-4764-93a4-0f2da310331b" xsi:nil="true"/>
    <Approved xmlns="ecfb42af-fca4-4764-93a4-0f2da310331b">true</Approved>
    <TaxCatchAll xmlns="2beaef9f-cf1f-479f-a374-c737fe2c05cb" xsi:nil="true"/>
    <Notes xmlns="ecfb42af-fca4-4764-93a4-0f2da310331b" xsi:nil="true"/>
    <BudgetCycle xmlns="ecfb42af-fca4-4764-93a4-0f2da310331b">2026-2027</BudgetCycle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6D4E74A3311C14D97D6527B08E32664" ma:contentTypeVersion="34" ma:contentTypeDescription="Create a new document." ma:contentTypeScope="" ma:versionID="8cb0d35ac336306bbd01b9625a3585e0">
  <xsd:schema xmlns:xsd="http://www.w3.org/2001/XMLSchema" xmlns:xs="http://www.w3.org/2001/XMLSchema" xmlns:p="http://schemas.microsoft.com/office/2006/metadata/properties" xmlns:ns2="ecfb42af-fca4-4764-93a4-0f2da310331b" xmlns:ns3="b26352fe-bbc0-46d5-84bb-ca8805f801b3" xmlns:ns4="2beaef9f-cf1f-479f-a374-c737fe2c05cb" targetNamespace="http://schemas.microsoft.com/office/2006/metadata/properties" ma:root="true" ma:fieldsID="de05c30e0662c46ed465da435428fd77" ns2:_="" ns3:_="" ns4:_="">
    <xsd:import namespace="ecfb42af-fca4-4764-93a4-0f2da310331b"/>
    <xsd:import namespace="b26352fe-bbc0-46d5-84bb-ca8805f801b3"/>
    <xsd:import namespace="2beaef9f-cf1f-479f-a374-c737fe2c05c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FileType" minOccurs="0"/>
                <xsd:element ref="ns2:Current_x002f_Archive" minOccurs="0"/>
                <xsd:element ref="ns4:TaxCatchAll" minOccurs="0"/>
                <xsd:element ref="ns2:DocumentDescription" minOccurs="0"/>
                <xsd:element ref="ns2:lcf76f155ced4ddcb4097134ff3c332f" minOccurs="0"/>
                <xsd:element ref="ns2:MediaServiceDateTaken" minOccurs="0"/>
                <xsd:element ref="ns2:MediaServiceObjectDetectorVersions" minOccurs="0"/>
                <xsd:element ref="ns2:MediaServiceLocation" minOccurs="0"/>
                <xsd:element ref="ns2:MediaServiceSearchProperties" minOccurs="0"/>
                <xsd:element ref="ns2:MediaLengthInSeconds" minOccurs="0"/>
                <xsd:element ref="ns2:Agency" minOccurs="0"/>
                <xsd:element ref="ns2:Status" minOccurs="0"/>
                <xsd:element ref="ns2:BudgetCycle" minOccurs="0"/>
                <xsd:element ref="ns2:Approved" minOccurs="0"/>
                <xsd:element ref="ns2:Notes" minOccurs="0"/>
                <xsd:element ref="ns2:Opex_x002f_CIP" minOccurs="0"/>
                <xsd:element ref="ns2:DocType" minOccurs="0"/>
                <xsd:element ref="ns2:BudgetSection" minOccurs="0"/>
                <xsd:element ref="ns2:BudgetAnalyst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fb42af-fca4-4764-93a4-0f2da310331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FileType" ma:index="16" nillable="true" ma:displayName="File Type" ma:format="Dropdown" ma:internalName="FileType">
      <xsd:simpleType>
        <xsd:restriction base="dms:Choice">
          <xsd:enumeration value="Slide Deck"/>
          <xsd:enumeration value="Talking Points"/>
          <xsd:enumeration value="No Notes"/>
          <xsd:enumeration value="Other"/>
        </xsd:restriction>
      </xsd:simpleType>
    </xsd:element>
    <xsd:element name="Current_x002f_Archive" ma:index="17" nillable="true" ma:displayName="Current/Archive" ma:format="Dropdown" ma:internalName="Current_x002f_Archive">
      <xsd:simpleType>
        <xsd:restriction base="dms:Choice">
          <xsd:enumeration value="Current"/>
          <xsd:enumeration value="Archive"/>
        </xsd:restriction>
      </xsd:simpleType>
    </xsd:element>
    <xsd:element name="DocumentDescription" ma:index="19" nillable="true" ma:displayName="Document Description" ma:format="Dropdown" ma:internalName="DocumentDescription">
      <xsd:simpleType>
        <xsd:restriction base="dms:Note">
          <xsd:maxLength value="255"/>
        </xsd:restriction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487192d8-99aa-4f2d-82ad-d3af49b789f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4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LengthInSeconds" ma:index="26" nillable="true" ma:displayName="MediaLengthInSeconds" ma:hidden="true" ma:internalName="MediaLengthInSeconds" ma:readOnly="true">
      <xsd:simpleType>
        <xsd:restriction base="dms:Unknown"/>
      </xsd:simpleType>
    </xsd:element>
    <xsd:element name="Agency" ma:index="27" nillable="true" ma:displayName="Department" ma:format="Dropdown" ma:internalName="Agency">
      <xsd:simpleType>
        <xsd:union memberTypes="dms:Text">
          <xsd:simpleType>
            <xsd:restriction base="dms:Choice">
              <xsd:enumeration value="DAJD"/>
              <xsd:enumeration value="DCHS"/>
              <xsd:enumeration value="DES"/>
              <xsd:enumeration value="DHR"/>
              <xsd:enumeration value="DistrictCourt"/>
              <xsd:enumeration value="DJA"/>
              <xsd:enumeration value="DLS"/>
              <xsd:enumeration value="DNRP"/>
              <xsd:enumeration value="DPD"/>
              <xsd:enumeration value="DPH"/>
              <xsd:enumeration value="Elections"/>
              <xsd:enumeration value="EXEC"/>
              <xsd:enumeration value="GrantsFund"/>
              <xsd:enumeration value="KCIT"/>
              <xsd:enumeration value="OEFA"/>
              <xsd:enumeration value="PAO"/>
              <xsd:enumeration value="SheriffsOffice"/>
              <xsd:enumeration value="SuperiorCourt"/>
              <xsd:enumeration value="Fiduciary"/>
              <xsd:enumeration value="METRO"/>
              <xsd:enumeration value="NON KC"/>
              <xsd:enumeration value="KCC"/>
              <xsd:enumeration value="DOA"/>
            </xsd:restriction>
          </xsd:simpleType>
        </xsd:union>
      </xsd:simpleType>
    </xsd:element>
    <xsd:element name="Status" ma:index="28" nillable="true" ma:displayName="Status" ma:format="Dropdown" ma:internalName="Status">
      <xsd:simpleType>
        <xsd:restriction base="dms:Choice">
          <xsd:enumeration value="Working"/>
          <xsd:enumeration value="Final"/>
        </xsd:restriction>
      </xsd:simpleType>
    </xsd:element>
    <xsd:element name="BudgetCycle" ma:index="29" nillable="true" ma:displayName="BudgetCycle" ma:default="2026-2027" ma:description="To which budget cycle the item belongs" ma:format="Dropdown" ma:internalName="BudgetCycle">
      <xsd:simpleType>
        <xsd:restriction base="dms:Choice">
          <xsd:enumeration value="2025"/>
          <xsd:enumeration value="2026-2027"/>
          <xsd:enumeration value="2028-2029"/>
          <xsd:enumeration value="2030-2031"/>
        </xsd:restriction>
      </xsd:simpleType>
    </xsd:element>
    <xsd:element name="Approved" ma:index="30" nillable="true" ma:displayName="Approved" ma:default="1" ma:format="Dropdown" ma:internalName="Approved">
      <xsd:simpleType>
        <xsd:restriction base="dms:Boolean"/>
      </xsd:simpleType>
    </xsd:element>
    <xsd:element name="Notes" ma:index="31" nillable="true" ma:displayName="Notes" ma:format="Dropdown" ma:internalName="Notes">
      <xsd:simpleType>
        <xsd:restriction base="dms:Text">
          <xsd:maxLength value="255"/>
        </xsd:restriction>
      </xsd:simpleType>
    </xsd:element>
    <xsd:element name="Opex_x002f_CIP" ma:index="32" nillable="true" ma:displayName="Opex/CIP" ma:format="Dropdown" ma:internalName="Opex_x002f_CIP">
      <xsd:simpleType>
        <xsd:restriction base="dms:Choice">
          <xsd:enumeration value="Operating"/>
          <xsd:enumeration value="Capital"/>
        </xsd:restriction>
      </xsd:simpleType>
    </xsd:element>
    <xsd:element name="DocType" ma:index="33" nillable="true" ma:displayName="Doc Type" ma:format="Dropdown" ma:internalName="DocType">
      <xsd:simpleType>
        <xsd:restriction base="dms:Choice">
          <xsd:enumeration value="Internal Briefing Memo"/>
          <xsd:enumeration value="Internal Briefing Supplemental Materials"/>
          <xsd:enumeration value="Leadership Briefing Materials"/>
          <xsd:enumeration value="Report"/>
          <xsd:enumeration value="Project Management"/>
          <xsd:enumeration value="Choice 6"/>
        </xsd:restriction>
      </xsd:simpleType>
    </xsd:element>
    <xsd:element name="BudgetSection" ma:index="34" nillable="true" ma:displayName="Budget Section" ma:format="Dropdown" ma:internalName="BudgetSection">
      <xsd:simpleType>
        <xsd:restriction base="dms:Choice">
          <xsd:enumeration value="GA"/>
          <xsd:enumeration value="LSHHS"/>
          <xsd:enumeration value="PE"/>
          <xsd:enumeration value="Grants"/>
          <xsd:enumeration value="Tech"/>
        </xsd:restriction>
      </xsd:simpleType>
    </xsd:element>
    <xsd:element name="BudgetAnalyst" ma:index="35" nillable="true" ma:displayName="Budget Analyst" ma:format="Dropdown" ma:list="UserInfo" ma:SharePointGroup="0" ma:internalName="BudgetAnalyst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26352fe-bbc0-46d5-84bb-ca8805f801b3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beaef9f-cf1f-479f-a374-c737fe2c05cb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96c7bd3f-49b2-47b4-9887-7fc34b060b2f}" ma:internalName="TaxCatchAll" ma:showField="CatchAllData" ma:web="b26352fe-bbc0-46d5-84bb-ca8805f801b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5407E8F-61F8-40E4-85C5-5225781C12FC}">
  <ds:schemaRefs>
    <ds:schemaRef ds:uri="http://purl.org/dc/dcmitype/"/>
    <ds:schemaRef ds:uri="http://schemas.microsoft.com/office/2006/metadata/properties"/>
    <ds:schemaRef ds:uri="http://www.w3.org/XML/1998/namespace"/>
    <ds:schemaRef ds:uri="http://purl.org/dc/elements/1.1/"/>
    <ds:schemaRef ds:uri="b26352fe-bbc0-46d5-84bb-ca8805f801b3"/>
    <ds:schemaRef ds:uri="2beaef9f-cf1f-479f-a374-c737fe2c05cb"/>
    <ds:schemaRef ds:uri="http://schemas.microsoft.com/office/infopath/2007/PartnerControls"/>
    <ds:schemaRef ds:uri="http://schemas.microsoft.com/office/2006/documentManagement/types"/>
    <ds:schemaRef ds:uri="http://schemas.openxmlformats.org/package/2006/metadata/core-properties"/>
    <ds:schemaRef ds:uri="ecfb42af-fca4-4764-93a4-0f2da310331b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30288F58-D0C8-45E3-9945-DEB192C7199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866F22E-68CD-4DA2-A627-A9011254C988}">
  <ds:schemaRefs>
    <ds:schemaRef ds:uri="2beaef9f-cf1f-479f-a374-c737fe2c05cb"/>
    <ds:schemaRef ds:uri="b26352fe-bbc0-46d5-84bb-ca8805f801b3"/>
    <ds:schemaRef ds:uri="ecfb42af-fca4-4764-93a4-0f2da310331b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246</Words>
  <Application>Microsoft Office PowerPoint</Application>
  <PresentationFormat>Widescreen</PresentationFormat>
  <Paragraphs>33</Paragraphs>
  <Slides>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Aptos</vt:lpstr>
      <vt:lpstr>Aptos Display</vt:lpstr>
      <vt:lpstr>Arial</vt:lpstr>
      <vt:lpstr>Office Theme</vt:lpstr>
      <vt:lpstr>Public Defense Standards for Indigent Defense</vt:lpstr>
      <vt:lpstr>Value of Clarity</vt:lpstr>
      <vt:lpstr>Executive Office Position</vt:lpstr>
      <vt:lpstr>Budget Implications</vt:lpstr>
      <vt:lpstr>Budget Scenarios</vt:lpstr>
      <vt:lpstr>Additional Positions – Timeline Comparison</vt:lpstr>
      <vt:lpstr>Additional Positions – Old vs New Professional Support Staff Ratios</vt:lpstr>
    </vt:vector>
  </TitlesOfParts>
  <Company>King County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Pflum, Kapena</dc:creator>
  <cp:lastModifiedBy>Pflum, Kapena</cp:lastModifiedBy>
  <cp:revision>2</cp:revision>
  <dcterms:created xsi:type="dcterms:W3CDTF">2026-05-05T15:24:20Z</dcterms:created>
  <dcterms:modified xsi:type="dcterms:W3CDTF">2026-05-06T15:57:27Z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0x01010046D4E74A3311C14D97D6527B08E32664</vt:lpwstr>
  </property>
  <property fmtid="{D5CDD505-2E9C-101B-9397-08002B2CF9AE}" pid="3" name="MediaServiceImageTags">
    <vt:lpwstr/>
  </property>
</Properties>
</file>